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294" r:id="rId3"/>
    <p:sldId id="292" r:id="rId4"/>
    <p:sldId id="390" r:id="rId5"/>
    <p:sldId id="359" r:id="rId6"/>
    <p:sldId id="355" r:id="rId7"/>
    <p:sldId id="354" r:id="rId8"/>
    <p:sldId id="391" r:id="rId9"/>
    <p:sldId id="379" r:id="rId10"/>
    <p:sldId id="304" r:id="rId11"/>
    <p:sldId id="312" r:id="rId12"/>
    <p:sldId id="313" r:id="rId13"/>
    <p:sldId id="314" r:id="rId14"/>
    <p:sldId id="360" r:id="rId15"/>
    <p:sldId id="364" r:id="rId16"/>
    <p:sldId id="361" r:id="rId17"/>
    <p:sldId id="284" r:id="rId18"/>
    <p:sldId id="306" r:id="rId19"/>
    <p:sldId id="307" r:id="rId20"/>
    <p:sldId id="308" r:id="rId21"/>
    <p:sldId id="380" r:id="rId22"/>
    <p:sldId id="309" r:id="rId23"/>
    <p:sldId id="310" r:id="rId24"/>
    <p:sldId id="311" r:id="rId25"/>
    <p:sldId id="356" r:id="rId26"/>
    <p:sldId id="358" r:id="rId27"/>
    <p:sldId id="381" r:id="rId28"/>
    <p:sldId id="382" r:id="rId29"/>
    <p:sldId id="305" r:id="rId30"/>
    <p:sldId id="383" r:id="rId31"/>
    <p:sldId id="392" r:id="rId32"/>
    <p:sldId id="315" r:id="rId33"/>
    <p:sldId id="365" r:id="rId34"/>
    <p:sldId id="317" r:id="rId35"/>
    <p:sldId id="357" r:id="rId36"/>
    <p:sldId id="318" r:id="rId37"/>
    <p:sldId id="319" r:id="rId38"/>
    <p:sldId id="320" r:id="rId39"/>
    <p:sldId id="321" r:id="rId40"/>
    <p:sldId id="322" r:id="rId41"/>
    <p:sldId id="393" r:id="rId42"/>
    <p:sldId id="323" r:id="rId43"/>
    <p:sldId id="406" r:id="rId44"/>
    <p:sldId id="407" r:id="rId45"/>
    <p:sldId id="410" r:id="rId46"/>
    <p:sldId id="408" r:id="rId47"/>
    <p:sldId id="409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405" r:id="rId56"/>
    <p:sldId id="332" r:id="rId57"/>
    <p:sldId id="333" r:id="rId58"/>
    <p:sldId id="404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94" r:id="rId68"/>
    <p:sldId id="366" r:id="rId69"/>
    <p:sldId id="367" r:id="rId70"/>
    <p:sldId id="368" r:id="rId71"/>
    <p:sldId id="395" r:id="rId72"/>
    <p:sldId id="397" r:id="rId73"/>
    <p:sldId id="371" r:id="rId74"/>
    <p:sldId id="373" r:id="rId75"/>
    <p:sldId id="375" r:id="rId76"/>
    <p:sldId id="369" r:id="rId77"/>
    <p:sldId id="374" r:id="rId78"/>
    <p:sldId id="398" r:id="rId79"/>
    <p:sldId id="400" r:id="rId80"/>
    <p:sldId id="40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403" r:id="rId92"/>
    <p:sldId id="298" r:id="rId93"/>
    <p:sldId id="384" r:id="rId94"/>
    <p:sldId id="385" r:id="rId95"/>
    <p:sldId id="414" r:id="rId96"/>
    <p:sldId id="415" r:id="rId97"/>
    <p:sldId id="411" r:id="rId98"/>
    <p:sldId id="412" r:id="rId99"/>
    <p:sldId id="413" r:id="rId100"/>
    <p:sldId id="386" r:id="rId101"/>
    <p:sldId id="387" r:id="rId102"/>
    <p:sldId id="416" r:id="rId103"/>
    <p:sldId id="417" r:id="rId104"/>
    <p:sldId id="258" r:id="rId105"/>
  </p:sldIdLst>
  <p:sldSz cx="9144000" cy="6858000" type="screen4x3"/>
  <p:notesSz cx="10234613" cy="71024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7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Trần Minh Thư" initials="NTMT" lastIdx="1" clrIdx="0">
    <p:extLst>
      <p:ext uri="{19B8F6BF-5375-455C-9EA6-DF929625EA0E}">
        <p15:presenceInfo xmlns:p15="http://schemas.microsoft.com/office/powerpoint/2012/main" userId="15b18416124c4f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5" autoAdjust="0"/>
    <p:restoredTop sz="93783" autoAdjust="0"/>
  </p:normalViewPr>
  <p:slideViewPr>
    <p:cSldViewPr>
      <p:cViewPr varScale="1">
        <p:scale>
          <a:sx n="65" d="100"/>
          <a:sy n="65" d="100"/>
        </p:scale>
        <p:origin x="1222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-1782" y="-96"/>
      </p:cViewPr>
      <p:guideLst>
        <p:guide orient="horz" pos="2237"/>
        <p:guide pos="32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C81BD-0351-4CAE-A94D-C4980DB77425}" type="doc">
      <dgm:prSet loTypeId="urn:microsoft.com/office/officeart/2005/8/layout/radial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613DA7-05DD-4804-85DB-AD404333BE42}">
      <dgm:prSet phldrT="[Text]"/>
      <dgm:spPr/>
      <dgm:t>
        <a:bodyPr/>
        <a:lstStyle/>
        <a:p>
          <a:r>
            <a:rPr lang="en-US" dirty="0"/>
            <a:t>BIS</a:t>
          </a:r>
        </a:p>
      </dgm:t>
    </dgm:pt>
    <dgm:pt modelId="{6DC5EAEB-DDE7-495B-85CC-2EFBD573BB3C}" type="parTrans" cxnId="{FDD85C81-CA6E-468A-B02F-92F3BDA51658}">
      <dgm:prSet/>
      <dgm:spPr/>
      <dgm:t>
        <a:bodyPr/>
        <a:lstStyle/>
        <a:p>
          <a:endParaRPr lang="en-US"/>
        </a:p>
      </dgm:t>
    </dgm:pt>
    <dgm:pt modelId="{CB7189F8-0C98-4514-AE3B-E0087D29483F}" type="sibTrans" cxnId="{FDD85C81-CA6E-468A-B02F-92F3BDA51658}">
      <dgm:prSet/>
      <dgm:spPr/>
      <dgm:t>
        <a:bodyPr/>
        <a:lstStyle/>
        <a:p>
          <a:endParaRPr lang="en-US"/>
        </a:p>
      </dgm:t>
    </dgm:pt>
    <dgm:pt modelId="{F53F1084-B229-4AA3-B8F7-79B8677F1D68}">
      <dgm:prSet phldrT="[Text]"/>
      <dgm:spPr/>
      <dgm:t>
        <a:bodyPr/>
        <a:lstStyle/>
        <a:p>
          <a:r>
            <a:rPr lang="en-US" dirty="0"/>
            <a:t>E-Commerce, E-Business, Mobile Commerce</a:t>
          </a:r>
        </a:p>
      </dgm:t>
    </dgm:pt>
    <dgm:pt modelId="{7E84F8DD-136E-4D95-90CB-AE08B3E2D346}" type="parTrans" cxnId="{D5C76E81-4939-421A-942A-D2B2C7CD68FD}">
      <dgm:prSet/>
      <dgm:spPr/>
      <dgm:t>
        <a:bodyPr/>
        <a:lstStyle/>
        <a:p>
          <a:endParaRPr lang="en-US"/>
        </a:p>
      </dgm:t>
    </dgm:pt>
    <dgm:pt modelId="{D51168BC-A90B-49C1-8E49-6AA1EAEB7BA4}" type="sibTrans" cxnId="{D5C76E81-4939-421A-942A-D2B2C7CD68FD}">
      <dgm:prSet/>
      <dgm:spPr/>
      <dgm:t>
        <a:bodyPr/>
        <a:lstStyle/>
        <a:p>
          <a:endParaRPr lang="en-US"/>
        </a:p>
      </dgm:t>
    </dgm:pt>
    <dgm:pt modelId="{3BF030DB-4803-48F0-A1D8-0DFF5D5223D3}">
      <dgm:prSet phldrT="[Text]"/>
      <dgm:spPr/>
      <dgm:t>
        <a:bodyPr/>
        <a:lstStyle/>
        <a:p>
          <a:r>
            <a:rPr lang="en-US" dirty="0"/>
            <a:t>Transaction Processing Systems</a:t>
          </a:r>
        </a:p>
      </dgm:t>
    </dgm:pt>
    <dgm:pt modelId="{4C20D673-5BF8-46B8-99BD-E84AE2FCBB94}" type="parTrans" cxnId="{433EE42E-68A9-4152-A61C-6AC2362C7099}">
      <dgm:prSet/>
      <dgm:spPr/>
      <dgm:t>
        <a:bodyPr/>
        <a:lstStyle/>
        <a:p>
          <a:endParaRPr lang="en-US"/>
        </a:p>
      </dgm:t>
    </dgm:pt>
    <dgm:pt modelId="{8E2802E4-454E-4B67-8017-23B8174DF744}" type="sibTrans" cxnId="{433EE42E-68A9-4152-A61C-6AC2362C7099}">
      <dgm:prSet/>
      <dgm:spPr/>
      <dgm:t>
        <a:bodyPr/>
        <a:lstStyle/>
        <a:p>
          <a:endParaRPr lang="en-US"/>
        </a:p>
      </dgm:t>
    </dgm:pt>
    <dgm:pt modelId="{A702E2BB-17C9-4ECC-AE70-E8B77E0D904F}">
      <dgm:prSet phldrT="[Text]"/>
      <dgm:spPr/>
      <dgm:t>
        <a:bodyPr/>
        <a:lstStyle/>
        <a:p>
          <a:r>
            <a:rPr lang="en-US" dirty="0"/>
            <a:t>Enterprise Systems – ERP</a:t>
          </a:r>
        </a:p>
      </dgm:t>
    </dgm:pt>
    <dgm:pt modelId="{12A7A4B5-7A4A-4C29-A34E-7818189FF1BE}" type="parTrans" cxnId="{6E1038A5-87D3-4377-8AF6-F29D5132B11F}">
      <dgm:prSet/>
      <dgm:spPr/>
      <dgm:t>
        <a:bodyPr/>
        <a:lstStyle/>
        <a:p>
          <a:endParaRPr lang="en-US"/>
        </a:p>
      </dgm:t>
    </dgm:pt>
    <dgm:pt modelId="{5CC1B81F-211E-482E-AECF-293B997C6ACC}" type="sibTrans" cxnId="{6E1038A5-87D3-4377-8AF6-F29D5132B11F}">
      <dgm:prSet/>
      <dgm:spPr/>
      <dgm:t>
        <a:bodyPr/>
        <a:lstStyle/>
        <a:p>
          <a:endParaRPr lang="en-US"/>
        </a:p>
      </dgm:t>
    </dgm:pt>
    <dgm:pt modelId="{742BA4CD-BA2F-49CB-B1C1-3F9A421A0A37}">
      <dgm:prSet phldrT="[Text]"/>
      <dgm:spPr/>
      <dgm:t>
        <a:bodyPr/>
        <a:lstStyle/>
        <a:p>
          <a:r>
            <a:rPr lang="en-US" dirty="0"/>
            <a:t>Decision Support System</a:t>
          </a:r>
        </a:p>
      </dgm:t>
    </dgm:pt>
    <dgm:pt modelId="{798D2BE7-9CB3-4377-A8C1-C6DF1CC8C139}" type="parTrans" cxnId="{0FC95021-66E0-4701-B8AF-5B328034CA49}">
      <dgm:prSet/>
      <dgm:spPr/>
      <dgm:t>
        <a:bodyPr/>
        <a:lstStyle/>
        <a:p>
          <a:endParaRPr lang="en-US"/>
        </a:p>
      </dgm:t>
    </dgm:pt>
    <dgm:pt modelId="{0439EB17-04FF-40DE-9A20-BF95D820D397}" type="sibTrans" cxnId="{0FC95021-66E0-4701-B8AF-5B328034CA49}">
      <dgm:prSet/>
      <dgm:spPr/>
      <dgm:t>
        <a:bodyPr/>
        <a:lstStyle/>
        <a:p>
          <a:endParaRPr lang="en-US"/>
        </a:p>
      </dgm:t>
    </dgm:pt>
    <dgm:pt modelId="{C4B8D792-A7A5-411C-B87C-7D91A887BFEA}">
      <dgm:prSet phldrT="[Text]"/>
      <dgm:spPr/>
      <dgm:t>
        <a:bodyPr/>
        <a:lstStyle/>
        <a:p>
          <a:r>
            <a:rPr lang="en-US" dirty="0"/>
            <a:t>Knowledge Management</a:t>
          </a:r>
        </a:p>
      </dgm:t>
    </dgm:pt>
    <dgm:pt modelId="{7FD62228-9D62-4E6B-8DCE-C80CEC53F4B0}" type="parTrans" cxnId="{1DAE949E-BA19-4C54-860C-D7DBC250AFF8}">
      <dgm:prSet/>
      <dgm:spPr/>
      <dgm:t>
        <a:bodyPr/>
        <a:lstStyle/>
        <a:p>
          <a:endParaRPr lang="en-US"/>
        </a:p>
      </dgm:t>
    </dgm:pt>
    <dgm:pt modelId="{3BF8031F-D38E-4445-8F43-AE943D2C592F}" type="sibTrans" cxnId="{1DAE949E-BA19-4C54-860C-D7DBC250AFF8}">
      <dgm:prSet/>
      <dgm:spPr/>
      <dgm:t>
        <a:bodyPr/>
        <a:lstStyle/>
        <a:p>
          <a:endParaRPr lang="en-US"/>
        </a:p>
      </dgm:t>
    </dgm:pt>
    <dgm:pt modelId="{E3675D1A-DFB6-492C-A7FA-C3ACA6E52AA7}">
      <dgm:prSet phldrT="[Text]"/>
      <dgm:spPr/>
      <dgm:t>
        <a:bodyPr/>
        <a:lstStyle/>
        <a:p>
          <a:r>
            <a:rPr lang="en-US" dirty="0"/>
            <a:t>Artificial Intelligence</a:t>
          </a:r>
        </a:p>
      </dgm:t>
    </dgm:pt>
    <dgm:pt modelId="{29259FB1-3574-4CE6-85B9-FD60D2C258FC}" type="parTrans" cxnId="{BE4A9F4E-011B-4B70-B443-49F32D409932}">
      <dgm:prSet/>
      <dgm:spPr/>
      <dgm:t>
        <a:bodyPr/>
        <a:lstStyle/>
        <a:p>
          <a:endParaRPr lang="en-US"/>
        </a:p>
      </dgm:t>
    </dgm:pt>
    <dgm:pt modelId="{ED82A1BB-5045-4AAE-A952-2B8B72126B59}" type="sibTrans" cxnId="{BE4A9F4E-011B-4B70-B443-49F32D409932}">
      <dgm:prSet/>
      <dgm:spPr/>
      <dgm:t>
        <a:bodyPr/>
        <a:lstStyle/>
        <a:p>
          <a:endParaRPr lang="en-US"/>
        </a:p>
      </dgm:t>
    </dgm:pt>
    <dgm:pt modelId="{F9FC30AB-1ADA-4898-998B-2CD867FF9CB8}">
      <dgm:prSet phldrT="[Text]"/>
      <dgm:spPr/>
      <dgm:t>
        <a:bodyPr/>
        <a:lstStyle/>
        <a:p>
          <a:r>
            <a:rPr lang="en-US" dirty="0"/>
            <a:t>Expert Systems</a:t>
          </a:r>
        </a:p>
      </dgm:t>
    </dgm:pt>
    <dgm:pt modelId="{9E0C3E6C-BD75-4B0B-81BA-4B05B01ADCB9}" type="parTrans" cxnId="{2A765442-5DA6-4244-9E34-90775EB5DCE4}">
      <dgm:prSet/>
      <dgm:spPr/>
      <dgm:t>
        <a:bodyPr/>
        <a:lstStyle/>
        <a:p>
          <a:endParaRPr lang="en-US"/>
        </a:p>
      </dgm:t>
    </dgm:pt>
    <dgm:pt modelId="{2F10D3E6-C726-44D5-A329-263B58D87247}" type="sibTrans" cxnId="{2A765442-5DA6-4244-9E34-90775EB5DCE4}">
      <dgm:prSet/>
      <dgm:spPr/>
      <dgm:t>
        <a:bodyPr/>
        <a:lstStyle/>
        <a:p>
          <a:endParaRPr lang="en-US"/>
        </a:p>
      </dgm:t>
    </dgm:pt>
    <dgm:pt modelId="{D95AF4E0-6E2C-4523-AF77-5681C6A01534}">
      <dgm:prSet phldrT="[Text]"/>
      <dgm:spPr/>
      <dgm:t>
        <a:bodyPr/>
        <a:lstStyle/>
        <a:p>
          <a:r>
            <a:rPr lang="en-US" dirty="0"/>
            <a:t>Management Information Systems</a:t>
          </a:r>
        </a:p>
      </dgm:t>
    </dgm:pt>
    <dgm:pt modelId="{66393E6D-9AAF-4004-98C9-F038CDB5A0E1}" type="parTrans" cxnId="{DB102ECB-7EE0-488F-8DEE-548CB259BFF7}">
      <dgm:prSet/>
      <dgm:spPr/>
      <dgm:t>
        <a:bodyPr/>
        <a:lstStyle/>
        <a:p>
          <a:endParaRPr lang="en-US"/>
        </a:p>
      </dgm:t>
    </dgm:pt>
    <dgm:pt modelId="{69C5C9B1-8F7A-4EBB-A1B9-969C57891F1E}" type="sibTrans" cxnId="{DB102ECB-7EE0-488F-8DEE-548CB259BFF7}">
      <dgm:prSet/>
      <dgm:spPr/>
      <dgm:t>
        <a:bodyPr/>
        <a:lstStyle/>
        <a:p>
          <a:endParaRPr lang="en-US"/>
        </a:p>
      </dgm:t>
    </dgm:pt>
    <dgm:pt modelId="{480586AE-C34D-4DB0-ABF6-0590AB2D6AEC}">
      <dgm:prSet phldrT="[Text]"/>
      <dgm:spPr/>
      <dgm:t>
        <a:bodyPr/>
        <a:lstStyle/>
        <a:p>
          <a:r>
            <a:rPr lang="en-US" dirty="0"/>
            <a:t>Business Intelligence and Data warehouse</a:t>
          </a:r>
        </a:p>
      </dgm:t>
    </dgm:pt>
    <dgm:pt modelId="{DDFA7473-3DC9-4CED-8AAB-ECAD83C3DB9F}" type="parTrans" cxnId="{B41FDE5B-B932-492D-8552-9B743A34BE27}">
      <dgm:prSet/>
      <dgm:spPr/>
      <dgm:t>
        <a:bodyPr/>
        <a:lstStyle/>
        <a:p>
          <a:endParaRPr lang="en-US"/>
        </a:p>
      </dgm:t>
    </dgm:pt>
    <dgm:pt modelId="{D8C54E7C-00A5-436F-AE24-1CD076B00763}" type="sibTrans" cxnId="{B41FDE5B-B932-492D-8552-9B743A34BE27}">
      <dgm:prSet/>
      <dgm:spPr/>
      <dgm:t>
        <a:bodyPr/>
        <a:lstStyle/>
        <a:p>
          <a:endParaRPr lang="en-US"/>
        </a:p>
      </dgm:t>
    </dgm:pt>
    <dgm:pt modelId="{D74E3C63-87A6-4E47-816C-C2E7912ED5A2}">
      <dgm:prSet phldrT="[Text]"/>
      <dgm:spPr/>
      <dgm:t>
        <a:bodyPr/>
        <a:lstStyle/>
        <a:p>
          <a:r>
            <a:rPr lang="en-US" dirty="0"/>
            <a:t>Database Management</a:t>
          </a:r>
        </a:p>
      </dgm:t>
    </dgm:pt>
    <dgm:pt modelId="{C5C618B2-D13A-4AA2-8521-09D205096068}" type="parTrans" cxnId="{35582FF5-FE8D-43C7-87F9-88588E459B6E}">
      <dgm:prSet/>
      <dgm:spPr/>
      <dgm:t>
        <a:bodyPr/>
        <a:lstStyle/>
        <a:p>
          <a:endParaRPr lang="en-US"/>
        </a:p>
      </dgm:t>
    </dgm:pt>
    <dgm:pt modelId="{41F990A5-64E0-4CA6-B46E-72997F26BFB9}" type="sibTrans" cxnId="{35582FF5-FE8D-43C7-87F9-88588E459B6E}">
      <dgm:prSet/>
      <dgm:spPr/>
      <dgm:t>
        <a:bodyPr/>
        <a:lstStyle/>
        <a:p>
          <a:endParaRPr lang="en-US"/>
        </a:p>
      </dgm:t>
    </dgm:pt>
    <dgm:pt modelId="{233B906F-4AF3-4EBC-BFD9-3AE23DAF08EA}" type="pres">
      <dgm:prSet presAssocID="{792C81BD-0351-4CAE-A94D-C4980DB7742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50873C9-E0C8-4CD4-A227-A38C504FC357}" type="pres">
      <dgm:prSet presAssocID="{C7613DA7-05DD-4804-85DB-AD404333BE42}" presName="centerShape" presStyleLbl="node0" presStyleIdx="0" presStyleCnt="1"/>
      <dgm:spPr/>
    </dgm:pt>
    <dgm:pt modelId="{7EF66242-79CF-48C0-83A8-E157DA238DDB}" type="pres">
      <dgm:prSet presAssocID="{7E84F8DD-136E-4D95-90CB-AE08B3E2D346}" presName="Name9" presStyleLbl="parChTrans1D2" presStyleIdx="0" presStyleCnt="10"/>
      <dgm:spPr/>
    </dgm:pt>
    <dgm:pt modelId="{5FA8728C-387A-4C39-9EB0-855FE26A4DA2}" type="pres">
      <dgm:prSet presAssocID="{7E84F8DD-136E-4D95-90CB-AE08B3E2D346}" presName="connTx" presStyleLbl="parChTrans1D2" presStyleIdx="0" presStyleCnt="10"/>
      <dgm:spPr/>
    </dgm:pt>
    <dgm:pt modelId="{B3526A64-639D-4CA2-8285-83101CA6408F}" type="pres">
      <dgm:prSet presAssocID="{F53F1084-B229-4AA3-B8F7-79B8677F1D68}" presName="node" presStyleLbl="node1" presStyleIdx="0" presStyleCnt="10">
        <dgm:presLayoutVars>
          <dgm:bulletEnabled val="1"/>
        </dgm:presLayoutVars>
      </dgm:prSet>
      <dgm:spPr/>
    </dgm:pt>
    <dgm:pt modelId="{930A3ED1-495A-4F1F-8DC5-B6B3C00BE8E4}" type="pres">
      <dgm:prSet presAssocID="{4C20D673-5BF8-46B8-99BD-E84AE2FCBB94}" presName="Name9" presStyleLbl="parChTrans1D2" presStyleIdx="1" presStyleCnt="10"/>
      <dgm:spPr/>
    </dgm:pt>
    <dgm:pt modelId="{E391E6D8-1CA9-461F-8370-B87B1B3EA767}" type="pres">
      <dgm:prSet presAssocID="{4C20D673-5BF8-46B8-99BD-E84AE2FCBB94}" presName="connTx" presStyleLbl="parChTrans1D2" presStyleIdx="1" presStyleCnt="10"/>
      <dgm:spPr/>
    </dgm:pt>
    <dgm:pt modelId="{4AB81D71-1EE8-4596-BD23-BA60D49CB9E0}" type="pres">
      <dgm:prSet presAssocID="{3BF030DB-4803-48F0-A1D8-0DFF5D5223D3}" presName="node" presStyleLbl="node1" presStyleIdx="1" presStyleCnt="10">
        <dgm:presLayoutVars>
          <dgm:bulletEnabled val="1"/>
        </dgm:presLayoutVars>
      </dgm:prSet>
      <dgm:spPr/>
    </dgm:pt>
    <dgm:pt modelId="{E2F4B74A-B3FB-41FE-A612-FD899D22591D}" type="pres">
      <dgm:prSet presAssocID="{12A7A4B5-7A4A-4C29-A34E-7818189FF1BE}" presName="Name9" presStyleLbl="parChTrans1D2" presStyleIdx="2" presStyleCnt="10"/>
      <dgm:spPr/>
    </dgm:pt>
    <dgm:pt modelId="{1B293EFE-3AB6-4A80-9AAC-D00A568C3AEA}" type="pres">
      <dgm:prSet presAssocID="{12A7A4B5-7A4A-4C29-A34E-7818189FF1BE}" presName="connTx" presStyleLbl="parChTrans1D2" presStyleIdx="2" presStyleCnt="10"/>
      <dgm:spPr/>
    </dgm:pt>
    <dgm:pt modelId="{88B83D3A-C25E-4A40-9838-5BE291846F9F}" type="pres">
      <dgm:prSet presAssocID="{A702E2BB-17C9-4ECC-AE70-E8B77E0D904F}" presName="node" presStyleLbl="node1" presStyleIdx="2" presStyleCnt="10">
        <dgm:presLayoutVars>
          <dgm:bulletEnabled val="1"/>
        </dgm:presLayoutVars>
      </dgm:prSet>
      <dgm:spPr/>
    </dgm:pt>
    <dgm:pt modelId="{7B5AD299-6F9D-4238-9E4A-9C063E98BC2B}" type="pres">
      <dgm:prSet presAssocID="{66393E6D-9AAF-4004-98C9-F038CDB5A0E1}" presName="Name9" presStyleLbl="parChTrans1D2" presStyleIdx="3" presStyleCnt="10"/>
      <dgm:spPr/>
    </dgm:pt>
    <dgm:pt modelId="{6821BE70-F091-4D36-A70E-1B5F21EE43CC}" type="pres">
      <dgm:prSet presAssocID="{66393E6D-9AAF-4004-98C9-F038CDB5A0E1}" presName="connTx" presStyleLbl="parChTrans1D2" presStyleIdx="3" presStyleCnt="10"/>
      <dgm:spPr/>
    </dgm:pt>
    <dgm:pt modelId="{EA81624F-3095-48B9-92B8-F03221235D1C}" type="pres">
      <dgm:prSet presAssocID="{D95AF4E0-6E2C-4523-AF77-5681C6A01534}" presName="node" presStyleLbl="node1" presStyleIdx="3" presStyleCnt="10">
        <dgm:presLayoutVars>
          <dgm:bulletEnabled val="1"/>
        </dgm:presLayoutVars>
      </dgm:prSet>
      <dgm:spPr/>
    </dgm:pt>
    <dgm:pt modelId="{3035CBE3-CE1D-4368-BF87-26E5BCB568FE}" type="pres">
      <dgm:prSet presAssocID="{798D2BE7-9CB3-4377-A8C1-C6DF1CC8C139}" presName="Name9" presStyleLbl="parChTrans1D2" presStyleIdx="4" presStyleCnt="10"/>
      <dgm:spPr/>
    </dgm:pt>
    <dgm:pt modelId="{02712325-68F1-42D2-A736-9B9DC3F492C0}" type="pres">
      <dgm:prSet presAssocID="{798D2BE7-9CB3-4377-A8C1-C6DF1CC8C139}" presName="connTx" presStyleLbl="parChTrans1D2" presStyleIdx="4" presStyleCnt="10"/>
      <dgm:spPr/>
    </dgm:pt>
    <dgm:pt modelId="{21EDA402-33B7-4857-B9DF-F7CDE224FD00}" type="pres">
      <dgm:prSet presAssocID="{742BA4CD-BA2F-49CB-B1C1-3F9A421A0A37}" presName="node" presStyleLbl="node1" presStyleIdx="4" presStyleCnt="10">
        <dgm:presLayoutVars>
          <dgm:bulletEnabled val="1"/>
        </dgm:presLayoutVars>
      </dgm:prSet>
      <dgm:spPr/>
    </dgm:pt>
    <dgm:pt modelId="{E85BAFED-4D64-4C34-B181-22A85C41AEE8}" type="pres">
      <dgm:prSet presAssocID="{7FD62228-9D62-4E6B-8DCE-C80CEC53F4B0}" presName="Name9" presStyleLbl="parChTrans1D2" presStyleIdx="5" presStyleCnt="10"/>
      <dgm:spPr/>
    </dgm:pt>
    <dgm:pt modelId="{E820D09F-D789-43DD-9463-7FF44A10494B}" type="pres">
      <dgm:prSet presAssocID="{7FD62228-9D62-4E6B-8DCE-C80CEC53F4B0}" presName="connTx" presStyleLbl="parChTrans1D2" presStyleIdx="5" presStyleCnt="10"/>
      <dgm:spPr/>
    </dgm:pt>
    <dgm:pt modelId="{837E4885-DEB9-4699-81E7-27FB7557AFC6}" type="pres">
      <dgm:prSet presAssocID="{C4B8D792-A7A5-411C-B87C-7D91A887BFEA}" presName="node" presStyleLbl="node1" presStyleIdx="5" presStyleCnt="10">
        <dgm:presLayoutVars>
          <dgm:bulletEnabled val="1"/>
        </dgm:presLayoutVars>
      </dgm:prSet>
      <dgm:spPr/>
    </dgm:pt>
    <dgm:pt modelId="{F413404D-29DE-4EFD-ACD7-37B5056F5437}" type="pres">
      <dgm:prSet presAssocID="{29259FB1-3574-4CE6-85B9-FD60D2C258FC}" presName="Name9" presStyleLbl="parChTrans1D2" presStyleIdx="6" presStyleCnt="10"/>
      <dgm:spPr/>
    </dgm:pt>
    <dgm:pt modelId="{11171064-6F66-48A5-B704-96A5CEE42955}" type="pres">
      <dgm:prSet presAssocID="{29259FB1-3574-4CE6-85B9-FD60D2C258FC}" presName="connTx" presStyleLbl="parChTrans1D2" presStyleIdx="6" presStyleCnt="10"/>
      <dgm:spPr/>
    </dgm:pt>
    <dgm:pt modelId="{93C43735-C573-4473-8AE0-2B1641B7C98D}" type="pres">
      <dgm:prSet presAssocID="{E3675D1A-DFB6-492C-A7FA-C3ACA6E52AA7}" presName="node" presStyleLbl="node1" presStyleIdx="6" presStyleCnt="10">
        <dgm:presLayoutVars>
          <dgm:bulletEnabled val="1"/>
        </dgm:presLayoutVars>
      </dgm:prSet>
      <dgm:spPr/>
    </dgm:pt>
    <dgm:pt modelId="{6591008E-CD01-4914-9985-8C2F77A1C0DF}" type="pres">
      <dgm:prSet presAssocID="{9E0C3E6C-BD75-4B0B-81BA-4B05B01ADCB9}" presName="Name9" presStyleLbl="parChTrans1D2" presStyleIdx="7" presStyleCnt="10"/>
      <dgm:spPr/>
    </dgm:pt>
    <dgm:pt modelId="{AE7537D4-5B14-4540-932E-012070DA7D78}" type="pres">
      <dgm:prSet presAssocID="{9E0C3E6C-BD75-4B0B-81BA-4B05B01ADCB9}" presName="connTx" presStyleLbl="parChTrans1D2" presStyleIdx="7" presStyleCnt="10"/>
      <dgm:spPr/>
    </dgm:pt>
    <dgm:pt modelId="{510B377D-06D1-4ECB-8107-852EAE2E2C99}" type="pres">
      <dgm:prSet presAssocID="{F9FC30AB-1ADA-4898-998B-2CD867FF9CB8}" presName="node" presStyleLbl="node1" presStyleIdx="7" presStyleCnt="10">
        <dgm:presLayoutVars>
          <dgm:bulletEnabled val="1"/>
        </dgm:presLayoutVars>
      </dgm:prSet>
      <dgm:spPr/>
    </dgm:pt>
    <dgm:pt modelId="{9AFA2DEE-59A8-4C01-81BC-8FF6F5B6CB7E}" type="pres">
      <dgm:prSet presAssocID="{DDFA7473-3DC9-4CED-8AAB-ECAD83C3DB9F}" presName="Name9" presStyleLbl="parChTrans1D2" presStyleIdx="8" presStyleCnt="10"/>
      <dgm:spPr/>
    </dgm:pt>
    <dgm:pt modelId="{32EDC2F6-AD93-4752-AE46-94BDC1D98FEB}" type="pres">
      <dgm:prSet presAssocID="{DDFA7473-3DC9-4CED-8AAB-ECAD83C3DB9F}" presName="connTx" presStyleLbl="parChTrans1D2" presStyleIdx="8" presStyleCnt="10"/>
      <dgm:spPr/>
    </dgm:pt>
    <dgm:pt modelId="{E10E49D2-D966-42E9-B6C0-41B51992090E}" type="pres">
      <dgm:prSet presAssocID="{480586AE-C34D-4DB0-ABF6-0590AB2D6AEC}" presName="node" presStyleLbl="node1" presStyleIdx="8" presStyleCnt="10">
        <dgm:presLayoutVars>
          <dgm:bulletEnabled val="1"/>
        </dgm:presLayoutVars>
      </dgm:prSet>
      <dgm:spPr/>
    </dgm:pt>
    <dgm:pt modelId="{B4E82911-1F8D-48A2-B93C-EDC525E3F746}" type="pres">
      <dgm:prSet presAssocID="{C5C618B2-D13A-4AA2-8521-09D205096068}" presName="Name9" presStyleLbl="parChTrans1D2" presStyleIdx="9" presStyleCnt="10"/>
      <dgm:spPr/>
    </dgm:pt>
    <dgm:pt modelId="{41558810-A72B-48BD-B002-001F2BDE5A1D}" type="pres">
      <dgm:prSet presAssocID="{C5C618B2-D13A-4AA2-8521-09D205096068}" presName="connTx" presStyleLbl="parChTrans1D2" presStyleIdx="9" presStyleCnt="10"/>
      <dgm:spPr/>
    </dgm:pt>
    <dgm:pt modelId="{7E5F4A90-AA49-4428-B512-D86EBF3A7591}" type="pres">
      <dgm:prSet presAssocID="{D74E3C63-87A6-4E47-816C-C2E7912ED5A2}" presName="node" presStyleLbl="node1" presStyleIdx="9" presStyleCnt="10">
        <dgm:presLayoutVars>
          <dgm:bulletEnabled val="1"/>
        </dgm:presLayoutVars>
      </dgm:prSet>
      <dgm:spPr/>
    </dgm:pt>
  </dgm:ptLst>
  <dgm:cxnLst>
    <dgm:cxn modelId="{D8539002-C3DE-4027-9D27-2B1835D9EF5E}" type="presOf" srcId="{7FD62228-9D62-4E6B-8DCE-C80CEC53F4B0}" destId="{E85BAFED-4D64-4C34-B181-22A85C41AEE8}" srcOrd="0" destOrd="0" presId="urn:microsoft.com/office/officeart/2005/8/layout/radial1"/>
    <dgm:cxn modelId="{7D0BC10E-15BF-4B05-B3A3-DD0A48F16CFC}" type="presOf" srcId="{4C20D673-5BF8-46B8-99BD-E84AE2FCBB94}" destId="{930A3ED1-495A-4F1F-8DC5-B6B3C00BE8E4}" srcOrd="0" destOrd="0" presId="urn:microsoft.com/office/officeart/2005/8/layout/radial1"/>
    <dgm:cxn modelId="{24733512-B3FA-488D-9FCC-5B13D7C1F965}" type="presOf" srcId="{E3675D1A-DFB6-492C-A7FA-C3ACA6E52AA7}" destId="{93C43735-C573-4473-8AE0-2B1641B7C98D}" srcOrd="0" destOrd="0" presId="urn:microsoft.com/office/officeart/2005/8/layout/radial1"/>
    <dgm:cxn modelId="{ADBD7C15-A837-4DE7-BFE2-0C2191C635B1}" type="presOf" srcId="{F9FC30AB-1ADA-4898-998B-2CD867FF9CB8}" destId="{510B377D-06D1-4ECB-8107-852EAE2E2C99}" srcOrd="0" destOrd="0" presId="urn:microsoft.com/office/officeart/2005/8/layout/radial1"/>
    <dgm:cxn modelId="{A55E391D-6513-4752-B055-334D19562004}" type="presOf" srcId="{742BA4CD-BA2F-49CB-B1C1-3F9A421A0A37}" destId="{21EDA402-33B7-4857-B9DF-F7CDE224FD00}" srcOrd="0" destOrd="0" presId="urn:microsoft.com/office/officeart/2005/8/layout/radial1"/>
    <dgm:cxn modelId="{0FC95021-66E0-4701-B8AF-5B328034CA49}" srcId="{C7613DA7-05DD-4804-85DB-AD404333BE42}" destId="{742BA4CD-BA2F-49CB-B1C1-3F9A421A0A37}" srcOrd="4" destOrd="0" parTransId="{798D2BE7-9CB3-4377-A8C1-C6DF1CC8C139}" sibTransId="{0439EB17-04FF-40DE-9A20-BF95D820D397}"/>
    <dgm:cxn modelId="{4A25632E-B679-4A46-9073-027FBE031A6A}" type="presOf" srcId="{7E84F8DD-136E-4D95-90CB-AE08B3E2D346}" destId="{5FA8728C-387A-4C39-9EB0-855FE26A4DA2}" srcOrd="1" destOrd="0" presId="urn:microsoft.com/office/officeart/2005/8/layout/radial1"/>
    <dgm:cxn modelId="{433EE42E-68A9-4152-A61C-6AC2362C7099}" srcId="{C7613DA7-05DD-4804-85DB-AD404333BE42}" destId="{3BF030DB-4803-48F0-A1D8-0DFF5D5223D3}" srcOrd="1" destOrd="0" parTransId="{4C20D673-5BF8-46B8-99BD-E84AE2FCBB94}" sibTransId="{8E2802E4-454E-4B67-8017-23B8174DF744}"/>
    <dgm:cxn modelId="{24354B36-E903-4A08-A296-8AB2CC404F56}" type="presOf" srcId="{7E84F8DD-136E-4D95-90CB-AE08B3E2D346}" destId="{7EF66242-79CF-48C0-83A8-E157DA238DDB}" srcOrd="0" destOrd="0" presId="urn:microsoft.com/office/officeart/2005/8/layout/radial1"/>
    <dgm:cxn modelId="{F909433F-EA95-45E4-AF9C-7259401921C1}" type="presOf" srcId="{4C20D673-5BF8-46B8-99BD-E84AE2FCBB94}" destId="{E391E6D8-1CA9-461F-8370-B87B1B3EA767}" srcOrd="1" destOrd="0" presId="urn:microsoft.com/office/officeart/2005/8/layout/radial1"/>
    <dgm:cxn modelId="{B41FDE5B-B932-492D-8552-9B743A34BE27}" srcId="{C7613DA7-05DD-4804-85DB-AD404333BE42}" destId="{480586AE-C34D-4DB0-ABF6-0590AB2D6AEC}" srcOrd="8" destOrd="0" parTransId="{DDFA7473-3DC9-4CED-8AAB-ECAD83C3DB9F}" sibTransId="{D8C54E7C-00A5-436F-AE24-1CD076B00763}"/>
    <dgm:cxn modelId="{6ACEA660-E8C0-44A9-B0E2-12B9B64274D3}" type="presOf" srcId="{29259FB1-3574-4CE6-85B9-FD60D2C258FC}" destId="{F413404D-29DE-4EFD-ACD7-37B5056F5437}" srcOrd="0" destOrd="0" presId="urn:microsoft.com/office/officeart/2005/8/layout/radial1"/>
    <dgm:cxn modelId="{2A765442-5DA6-4244-9E34-90775EB5DCE4}" srcId="{C7613DA7-05DD-4804-85DB-AD404333BE42}" destId="{F9FC30AB-1ADA-4898-998B-2CD867FF9CB8}" srcOrd="7" destOrd="0" parTransId="{9E0C3E6C-BD75-4B0B-81BA-4B05B01ADCB9}" sibTransId="{2F10D3E6-C726-44D5-A329-263B58D87247}"/>
    <dgm:cxn modelId="{5169CA62-1552-4EE5-A5CD-E05D6898F57A}" type="presOf" srcId="{792C81BD-0351-4CAE-A94D-C4980DB77425}" destId="{233B906F-4AF3-4EBC-BFD9-3AE23DAF08EA}" srcOrd="0" destOrd="0" presId="urn:microsoft.com/office/officeart/2005/8/layout/radial1"/>
    <dgm:cxn modelId="{0DE82343-B35F-41AA-9494-C3B28155E41F}" type="presOf" srcId="{C5C618B2-D13A-4AA2-8521-09D205096068}" destId="{B4E82911-1F8D-48A2-B93C-EDC525E3F746}" srcOrd="0" destOrd="0" presId="urn:microsoft.com/office/officeart/2005/8/layout/radial1"/>
    <dgm:cxn modelId="{21CE7443-0BEC-4388-B4A2-5C384A35BDB9}" type="presOf" srcId="{12A7A4B5-7A4A-4C29-A34E-7818189FF1BE}" destId="{E2F4B74A-B3FB-41FE-A612-FD899D22591D}" srcOrd="0" destOrd="0" presId="urn:microsoft.com/office/officeart/2005/8/layout/radial1"/>
    <dgm:cxn modelId="{BE4A9F4E-011B-4B70-B443-49F32D409932}" srcId="{C7613DA7-05DD-4804-85DB-AD404333BE42}" destId="{E3675D1A-DFB6-492C-A7FA-C3ACA6E52AA7}" srcOrd="6" destOrd="0" parTransId="{29259FB1-3574-4CE6-85B9-FD60D2C258FC}" sibTransId="{ED82A1BB-5045-4AAE-A952-2B8B72126B59}"/>
    <dgm:cxn modelId="{28FF7D50-2E91-4A5C-9C28-E85BFF2DD31A}" type="presOf" srcId="{12A7A4B5-7A4A-4C29-A34E-7818189FF1BE}" destId="{1B293EFE-3AB6-4A80-9AAC-D00A568C3AEA}" srcOrd="1" destOrd="0" presId="urn:microsoft.com/office/officeart/2005/8/layout/radial1"/>
    <dgm:cxn modelId="{7FD63457-AA0F-4B80-82E7-E0432FAA61AB}" type="presOf" srcId="{DDFA7473-3DC9-4CED-8AAB-ECAD83C3DB9F}" destId="{9AFA2DEE-59A8-4C01-81BC-8FF6F5B6CB7E}" srcOrd="0" destOrd="0" presId="urn:microsoft.com/office/officeart/2005/8/layout/radial1"/>
    <dgm:cxn modelId="{58D31D7B-51B8-46B2-B8D1-1F0886B86A40}" type="presOf" srcId="{3BF030DB-4803-48F0-A1D8-0DFF5D5223D3}" destId="{4AB81D71-1EE8-4596-BD23-BA60D49CB9E0}" srcOrd="0" destOrd="0" presId="urn:microsoft.com/office/officeart/2005/8/layout/radial1"/>
    <dgm:cxn modelId="{FDD85C81-CA6E-468A-B02F-92F3BDA51658}" srcId="{792C81BD-0351-4CAE-A94D-C4980DB77425}" destId="{C7613DA7-05DD-4804-85DB-AD404333BE42}" srcOrd="0" destOrd="0" parTransId="{6DC5EAEB-DDE7-495B-85CC-2EFBD573BB3C}" sibTransId="{CB7189F8-0C98-4514-AE3B-E0087D29483F}"/>
    <dgm:cxn modelId="{D5C76E81-4939-421A-942A-D2B2C7CD68FD}" srcId="{C7613DA7-05DD-4804-85DB-AD404333BE42}" destId="{F53F1084-B229-4AA3-B8F7-79B8677F1D68}" srcOrd="0" destOrd="0" parTransId="{7E84F8DD-136E-4D95-90CB-AE08B3E2D346}" sibTransId="{D51168BC-A90B-49C1-8E49-6AA1EAEB7BA4}"/>
    <dgm:cxn modelId="{BA708A94-85FB-4F1B-88BE-8089F1938F3B}" type="presOf" srcId="{798D2BE7-9CB3-4377-A8C1-C6DF1CC8C139}" destId="{3035CBE3-CE1D-4368-BF87-26E5BCB568FE}" srcOrd="0" destOrd="0" presId="urn:microsoft.com/office/officeart/2005/8/layout/radial1"/>
    <dgm:cxn modelId="{C1633B97-911B-42B1-8078-72A5515CC290}" type="presOf" srcId="{D74E3C63-87A6-4E47-816C-C2E7912ED5A2}" destId="{7E5F4A90-AA49-4428-B512-D86EBF3A7591}" srcOrd="0" destOrd="0" presId="urn:microsoft.com/office/officeart/2005/8/layout/radial1"/>
    <dgm:cxn modelId="{1DAE949E-BA19-4C54-860C-D7DBC250AFF8}" srcId="{C7613DA7-05DD-4804-85DB-AD404333BE42}" destId="{C4B8D792-A7A5-411C-B87C-7D91A887BFEA}" srcOrd="5" destOrd="0" parTransId="{7FD62228-9D62-4E6B-8DCE-C80CEC53F4B0}" sibTransId="{3BF8031F-D38E-4445-8F43-AE943D2C592F}"/>
    <dgm:cxn modelId="{F769AAA4-5944-4FF9-AF85-1100F16CE676}" type="presOf" srcId="{798D2BE7-9CB3-4377-A8C1-C6DF1CC8C139}" destId="{02712325-68F1-42D2-A736-9B9DC3F492C0}" srcOrd="1" destOrd="0" presId="urn:microsoft.com/office/officeart/2005/8/layout/radial1"/>
    <dgm:cxn modelId="{664CF6A4-5DCC-47CE-90C6-916FFAB8F6D5}" type="presOf" srcId="{C7613DA7-05DD-4804-85DB-AD404333BE42}" destId="{F50873C9-E0C8-4CD4-A227-A38C504FC357}" srcOrd="0" destOrd="0" presId="urn:microsoft.com/office/officeart/2005/8/layout/radial1"/>
    <dgm:cxn modelId="{6E1038A5-87D3-4377-8AF6-F29D5132B11F}" srcId="{C7613DA7-05DD-4804-85DB-AD404333BE42}" destId="{A702E2BB-17C9-4ECC-AE70-E8B77E0D904F}" srcOrd="2" destOrd="0" parTransId="{12A7A4B5-7A4A-4C29-A34E-7818189FF1BE}" sibTransId="{5CC1B81F-211E-482E-AECF-293B997C6ACC}"/>
    <dgm:cxn modelId="{4544DCB0-8B82-4629-986D-DF52C55216BF}" type="presOf" srcId="{F53F1084-B229-4AA3-B8F7-79B8677F1D68}" destId="{B3526A64-639D-4CA2-8285-83101CA6408F}" srcOrd="0" destOrd="0" presId="urn:microsoft.com/office/officeart/2005/8/layout/radial1"/>
    <dgm:cxn modelId="{E0DCA6B6-A4BE-4E7F-A66D-31A59BCF892E}" type="presOf" srcId="{C5C618B2-D13A-4AA2-8521-09D205096068}" destId="{41558810-A72B-48BD-B002-001F2BDE5A1D}" srcOrd="1" destOrd="0" presId="urn:microsoft.com/office/officeart/2005/8/layout/radial1"/>
    <dgm:cxn modelId="{C174F5B6-C6A9-4EC2-B028-5F6A578D48A7}" type="presOf" srcId="{29259FB1-3574-4CE6-85B9-FD60D2C258FC}" destId="{11171064-6F66-48A5-B704-96A5CEE42955}" srcOrd="1" destOrd="0" presId="urn:microsoft.com/office/officeart/2005/8/layout/radial1"/>
    <dgm:cxn modelId="{DB102ECB-7EE0-488F-8DEE-548CB259BFF7}" srcId="{C7613DA7-05DD-4804-85DB-AD404333BE42}" destId="{D95AF4E0-6E2C-4523-AF77-5681C6A01534}" srcOrd="3" destOrd="0" parTransId="{66393E6D-9AAF-4004-98C9-F038CDB5A0E1}" sibTransId="{69C5C9B1-8F7A-4EBB-A1B9-969C57891F1E}"/>
    <dgm:cxn modelId="{425061D2-D609-4FF3-B85D-3FAC92809D1B}" type="presOf" srcId="{9E0C3E6C-BD75-4B0B-81BA-4B05B01ADCB9}" destId="{AE7537D4-5B14-4540-932E-012070DA7D78}" srcOrd="1" destOrd="0" presId="urn:microsoft.com/office/officeart/2005/8/layout/radial1"/>
    <dgm:cxn modelId="{C1E6B7D2-B7C5-4F3E-8CD3-C0B582662149}" type="presOf" srcId="{C4B8D792-A7A5-411C-B87C-7D91A887BFEA}" destId="{837E4885-DEB9-4699-81E7-27FB7557AFC6}" srcOrd="0" destOrd="0" presId="urn:microsoft.com/office/officeart/2005/8/layout/radial1"/>
    <dgm:cxn modelId="{00BE22D9-48EE-40C0-AED3-A70F395FB2FF}" type="presOf" srcId="{7FD62228-9D62-4E6B-8DCE-C80CEC53F4B0}" destId="{E820D09F-D789-43DD-9463-7FF44A10494B}" srcOrd="1" destOrd="0" presId="urn:microsoft.com/office/officeart/2005/8/layout/radial1"/>
    <dgm:cxn modelId="{34F020DF-548A-4581-90B1-E003A08FED60}" type="presOf" srcId="{D95AF4E0-6E2C-4523-AF77-5681C6A01534}" destId="{EA81624F-3095-48B9-92B8-F03221235D1C}" srcOrd="0" destOrd="0" presId="urn:microsoft.com/office/officeart/2005/8/layout/radial1"/>
    <dgm:cxn modelId="{465892E0-8D3A-4DC1-8208-F3EB53304522}" type="presOf" srcId="{66393E6D-9AAF-4004-98C9-F038CDB5A0E1}" destId="{6821BE70-F091-4D36-A70E-1B5F21EE43CC}" srcOrd="1" destOrd="0" presId="urn:microsoft.com/office/officeart/2005/8/layout/radial1"/>
    <dgm:cxn modelId="{E386B4E3-BFE2-492A-93C7-B3B18AFBB367}" type="presOf" srcId="{9E0C3E6C-BD75-4B0B-81BA-4B05B01ADCB9}" destId="{6591008E-CD01-4914-9985-8C2F77A1C0DF}" srcOrd="0" destOrd="0" presId="urn:microsoft.com/office/officeart/2005/8/layout/radial1"/>
    <dgm:cxn modelId="{C45B22F1-FC35-4B43-AF51-6112D2C81552}" type="presOf" srcId="{A702E2BB-17C9-4ECC-AE70-E8B77E0D904F}" destId="{88B83D3A-C25E-4A40-9838-5BE291846F9F}" srcOrd="0" destOrd="0" presId="urn:microsoft.com/office/officeart/2005/8/layout/radial1"/>
    <dgm:cxn modelId="{C6B063F1-9274-4734-A516-FB15ACFB154C}" type="presOf" srcId="{66393E6D-9AAF-4004-98C9-F038CDB5A0E1}" destId="{7B5AD299-6F9D-4238-9E4A-9C063E98BC2B}" srcOrd="0" destOrd="0" presId="urn:microsoft.com/office/officeart/2005/8/layout/radial1"/>
    <dgm:cxn modelId="{35582FF5-FE8D-43C7-87F9-88588E459B6E}" srcId="{C7613DA7-05DD-4804-85DB-AD404333BE42}" destId="{D74E3C63-87A6-4E47-816C-C2E7912ED5A2}" srcOrd="9" destOrd="0" parTransId="{C5C618B2-D13A-4AA2-8521-09D205096068}" sibTransId="{41F990A5-64E0-4CA6-B46E-72997F26BFB9}"/>
    <dgm:cxn modelId="{5E0EF0F7-D69C-4D53-9382-05D7D4223B21}" type="presOf" srcId="{480586AE-C34D-4DB0-ABF6-0590AB2D6AEC}" destId="{E10E49D2-D966-42E9-B6C0-41B51992090E}" srcOrd="0" destOrd="0" presId="urn:microsoft.com/office/officeart/2005/8/layout/radial1"/>
    <dgm:cxn modelId="{EFDD1FFB-DFEF-4372-8656-4E57C2E79A2F}" type="presOf" srcId="{DDFA7473-3DC9-4CED-8AAB-ECAD83C3DB9F}" destId="{32EDC2F6-AD93-4752-AE46-94BDC1D98FEB}" srcOrd="1" destOrd="0" presId="urn:microsoft.com/office/officeart/2005/8/layout/radial1"/>
    <dgm:cxn modelId="{63C4A37B-F337-4BBD-9028-C4C3BB43595F}" type="presParOf" srcId="{233B906F-4AF3-4EBC-BFD9-3AE23DAF08EA}" destId="{F50873C9-E0C8-4CD4-A227-A38C504FC357}" srcOrd="0" destOrd="0" presId="urn:microsoft.com/office/officeart/2005/8/layout/radial1"/>
    <dgm:cxn modelId="{05E8A36C-FD8D-44B6-86D7-F3DE9BB95361}" type="presParOf" srcId="{233B906F-4AF3-4EBC-BFD9-3AE23DAF08EA}" destId="{7EF66242-79CF-48C0-83A8-E157DA238DDB}" srcOrd="1" destOrd="0" presId="urn:microsoft.com/office/officeart/2005/8/layout/radial1"/>
    <dgm:cxn modelId="{22B92992-4B1A-4015-8FDD-B62A2847B0EE}" type="presParOf" srcId="{7EF66242-79CF-48C0-83A8-E157DA238DDB}" destId="{5FA8728C-387A-4C39-9EB0-855FE26A4DA2}" srcOrd="0" destOrd="0" presId="urn:microsoft.com/office/officeart/2005/8/layout/radial1"/>
    <dgm:cxn modelId="{947ACB1B-552C-4222-9D6A-21366745F267}" type="presParOf" srcId="{233B906F-4AF3-4EBC-BFD9-3AE23DAF08EA}" destId="{B3526A64-639D-4CA2-8285-83101CA6408F}" srcOrd="2" destOrd="0" presId="urn:microsoft.com/office/officeart/2005/8/layout/radial1"/>
    <dgm:cxn modelId="{D3674EE5-6416-452B-9F0F-8FE72668616A}" type="presParOf" srcId="{233B906F-4AF3-4EBC-BFD9-3AE23DAF08EA}" destId="{930A3ED1-495A-4F1F-8DC5-B6B3C00BE8E4}" srcOrd="3" destOrd="0" presId="urn:microsoft.com/office/officeart/2005/8/layout/radial1"/>
    <dgm:cxn modelId="{A7C89CCC-92C6-4049-8644-11C7F2F6A193}" type="presParOf" srcId="{930A3ED1-495A-4F1F-8DC5-B6B3C00BE8E4}" destId="{E391E6D8-1CA9-461F-8370-B87B1B3EA767}" srcOrd="0" destOrd="0" presId="urn:microsoft.com/office/officeart/2005/8/layout/radial1"/>
    <dgm:cxn modelId="{754E222F-BBD0-4AA8-BE0F-D9A7A7745ABF}" type="presParOf" srcId="{233B906F-4AF3-4EBC-BFD9-3AE23DAF08EA}" destId="{4AB81D71-1EE8-4596-BD23-BA60D49CB9E0}" srcOrd="4" destOrd="0" presId="urn:microsoft.com/office/officeart/2005/8/layout/radial1"/>
    <dgm:cxn modelId="{3C7DFBF1-B84C-4577-9B62-EEF9D0DE757A}" type="presParOf" srcId="{233B906F-4AF3-4EBC-BFD9-3AE23DAF08EA}" destId="{E2F4B74A-B3FB-41FE-A612-FD899D22591D}" srcOrd="5" destOrd="0" presId="urn:microsoft.com/office/officeart/2005/8/layout/radial1"/>
    <dgm:cxn modelId="{4F0C763D-079F-4155-A830-35DF80FE5620}" type="presParOf" srcId="{E2F4B74A-B3FB-41FE-A612-FD899D22591D}" destId="{1B293EFE-3AB6-4A80-9AAC-D00A568C3AEA}" srcOrd="0" destOrd="0" presId="urn:microsoft.com/office/officeart/2005/8/layout/radial1"/>
    <dgm:cxn modelId="{3833A802-F672-4215-9F9D-EFBCC929CBE2}" type="presParOf" srcId="{233B906F-4AF3-4EBC-BFD9-3AE23DAF08EA}" destId="{88B83D3A-C25E-4A40-9838-5BE291846F9F}" srcOrd="6" destOrd="0" presId="urn:microsoft.com/office/officeart/2005/8/layout/radial1"/>
    <dgm:cxn modelId="{AF623EAC-20D1-4A90-B619-A8647FF48B81}" type="presParOf" srcId="{233B906F-4AF3-4EBC-BFD9-3AE23DAF08EA}" destId="{7B5AD299-6F9D-4238-9E4A-9C063E98BC2B}" srcOrd="7" destOrd="0" presId="urn:microsoft.com/office/officeart/2005/8/layout/radial1"/>
    <dgm:cxn modelId="{DDDD2143-2588-4866-972F-C6F5241B0703}" type="presParOf" srcId="{7B5AD299-6F9D-4238-9E4A-9C063E98BC2B}" destId="{6821BE70-F091-4D36-A70E-1B5F21EE43CC}" srcOrd="0" destOrd="0" presId="urn:microsoft.com/office/officeart/2005/8/layout/radial1"/>
    <dgm:cxn modelId="{04DD1A35-3592-4912-91B9-246964535582}" type="presParOf" srcId="{233B906F-4AF3-4EBC-BFD9-3AE23DAF08EA}" destId="{EA81624F-3095-48B9-92B8-F03221235D1C}" srcOrd="8" destOrd="0" presId="urn:microsoft.com/office/officeart/2005/8/layout/radial1"/>
    <dgm:cxn modelId="{48CD7412-B540-4865-9394-0B0FE2106B4B}" type="presParOf" srcId="{233B906F-4AF3-4EBC-BFD9-3AE23DAF08EA}" destId="{3035CBE3-CE1D-4368-BF87-26E5BCB568FE}" srcOrd="9" destOrd="0" presId="urn:microsoft.com/office/officeart/2005/8/layout/radial1"/>
    <dgm:cxn modelId="{95BE7806-50BE-4D69-8EB1-C505C7180C4A}" type="presParOf" srcId="{3035CBE3-CE1D-4368-BF87-26E5BCB568FE}" destId="{02712325-68F1-42D2-A736-9B9DC3F492C0}" srcOrd="0" destOrd="0" presId="urn:microsoft.com/office/officeart/2005/8/layout/radial1"/>
    <dgm:cxn modelId="{0F43B719-2796-4D53-85D8-AC95E38CD2C6}" type="presParOf" srcId="{233B906F-4AF3-4EBC-BFD9-3AE23DAF08EA}" destId="{21EDA402-33B7-4857-B9DF-F7CDE224FD00}" srcOrd="10" destOrd="0" presId="urn:microsoft.com/office/officeart/2005/8/layout/radial1"/>
    <dgm:cxn modelId="{393255AF-AF33-4A15-A3EC-3167865950F8}" type="presParOf" srcId="{233B906F-4AF3-4EBC-BFD9-3AE23DAF08EA}" destId="{E85BAFED-4D64-4C34-B181-22A85C41AEE8}" srcOrd="11" destOrd="0" presId="urn:microsoft.com/office/officeart/2005/8/layout/radial1"/>
    <dgm:cxn modelId="{74E9FD15-A34A-4BF1-A740-CC243ECC5808}" type="presParOf" srcId="{E85BAFED-4D64-4C34-B181-22A85C41AEE8}" destId="{E820D09F-D789-43DD-9463-7FF44A10494B}" srcOrd="0" destOrd="0" presId="urn:microsoft.com/office/officeart/2005/8/layout/radial1"/>
    <dgm:cxn modelId="{5F53775B-9454-4C59-AE00-9043A82E2C3B}" type="presParOf" srcId="{233B906F-4AF3-4EBC-BFD9-3AE23DAF08EA}" destId="{837E4885-DEB9-4699-81E7-27FB7557AFC6}" srcOrd="12" destOrd="0" presId="urn:microsoft.com/office/officeart/2005/8/layout/radial1"/>
    <dgm:cxn modelId="{96ACCC45-4957-4025-B942-9C7CE06336DB}" type="presParOf" srcId="{233B906F-4AF3-4EBC-BFD9-3AE23DAF08EA}" destId="{F413404D-29DE-4EFD-ACD7-37B5056F5437}" srcOrd="13" destOrd="0" presId="urn:microsoft.com/office/officeart/2005/8/layout/radial1"/>
    <dgm:cxn modelId="{5978810D-DED8-44BC-A24D-6B108F9F6742}" type="presParOf" srcId="{F413404D-29DE-4EFD-ACD7-37B5056F5437}" destId="{11171064-6F66-48A5-B704-96A5CEE42955}" srcOrd="0" destOrd="0" presId="urn:microsoft.com/office/officeart/2005/8/layout/radial1"/>
    <dgm:cxn modelId="{085BFD3D-F2F4-40E7-BCAA-484FC7704721}" type="presParOf" srcId="{233B906F-4AF3-4EBC-BFD9-3AE23DAF08EA}" destId="{93C43735-C573-4473-8AE0-2B1641B7C98D}" srcOrd="14" destOrd="0" presId="urn:microsoft.com/office/officeart/2005/8/layout/radial1"/>
    <dgm:cxn modelId="{9FD21D29-5D7C-46EB-A09C-CBFA00ADAC12}" type="presParOf" srcId="{233B906F-4AF3-4EBC-BFD9-3AE23DAF08EA}" destId="{6591008E-CD01-4914-9985-8C2F77A1C0DF}" srcOrd="15" destOrd="0" presId="urn:microsoft.com/office/officeart/2005/8/layout/radial1"/>
    <dgm:cxn modelId="{E7E4D3B3-BC1D-4CD3-9E5B-F8CC8F27569B}" type="presParOf" srcId="{6591008E-CD01-4914-9985-8C2F77A1C0DF}" destId="{AE7537D4-5B14-4540-932E-012070DA7D78}" srcOrd="0" destOrd="0" presId="urn:microsoft.com/office/officeart/2005/8/layout/radial1"/>
    <dgm:cxn modelId="{F65947AE-8755-4C4B-A4AF-D9DA78EC303B}" type="presParOf" srcId="{233B906F-4AF3-4EBC-BFD9-3AE23DAF08EA}" destId="{510B377D-06D1-4ECB-8107-852EAE2E2C99}" srcOrd="16" destOrd="0" presId="urn:microsoft.com/office/officeart/2005/8/layout/radial1"/>
    <dgm:cxn modelId="{6E7FC6A8-49DF-4E18-BBA9-77A5DD0E01B3}" type="presParOf" srcId="{233B906F-4AF3-4EBC-BFD9-3AE23DAF08EA}" destId="{9AFA2DEE-59A8-4C01-81BC-8FF6F5B6CB7E}" srcOrd="17" destOrd="0" presId="urn:microsoft.com/office/officeart/2005/8/layout/radial1"/>
    <dgm:cxn modelId="{25204DB9-A498-4894-84AB-7B01164B3556}" type="presParOf" srcId="{9AFA2DEE-59A8-4C01-81BC-8FF6F5B6CB7E}" destId="{32EDC2F6-AD93-4752-AE46-94BDC1D98FEB}" srcOrd="0" destOrd="0" presId="urn:microsoft.com/office/officeart/2005/8/layout/radial1"/>
    <dgm:cxn modelId="{8A0675FD-820C-4BBB-8ECF-9737C44455B8}" type="presParOf" srcId="{233B906F-4AF3-4EBC-BFD9-3AE23DAF08EA}" destId="{E10E49D2-D966-42E9-B6C0-41B51992090E}" srcOrd="18" destOrd="0" presId="urn:microsoft.com/office/officeart/2005/8/layout/radial1"/>
    <dgm:cxn modelId="{F7C270FD-E675-4E74-AF9D-019A81CE469A}" type="presParOf" srcId="{233B906F-4AF3-4EBC-BFD9-3AE23DAF08EA}" destId="{B4E82911-1F8D-48A2-B93C-EDC525E3F746}" srcOrd="19" destOrd="0" presId="urn:microsoft.com/office/officeart/2005/8/layout/radial1"/>
    <dgm:cxn modelId="{65AA5619-39BC-4046-96B1-282FE86742CC}" type="presParOf" srcId="{B4E82911-1F8D-48A2-B93C-EDC525E3F746}" destId="{41558810-A72B-48BD-B002-001F2BDE5A1D}" srcOrd="0" destOrd="0" presId="urn:microsoft.com/office/officeart/2005/8/layout/radial1"/>
    <dgm:cxn modelId="{648DD337-215E-43E6-A17E-BEADA01A3CE0}" type="presParOf" srcId="{233B906F-4AF3-4EBC-BFD9-3AE23DAF08EA}" destId="{7E5F4A90-AA49-4428-B512-D86EBF3A7591}" srcOrd="2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BAFA99-65DD-4FDA-814A-D121E43A968D}" type="doc">
      <dgm:prSet loTypeId="urn:microsoft.com/office/officeart/2005/8/layout/pyramid1" loCatId="pyramid" qsTypeId="urn:microsoft.com/office/officeart/2005/8/quickstyle/simple1" qsCatId="simple" csTypeId="urn:microsoft.com/office/officeart/2005/8/colors/accent3_1" csCatId="accent3" phldr="1"/>
      <dgm:spPr/>
    </dgm:pt>
    <dgm:pt modelId="{E0C740E6-BDAA-4E26-8A5A-6392E3B093DD}">
      <dgm:prSet phldrT="[Text]" custT="1"/>
      <dgm:spPr/>
      <dgm:t>
        <a:bodyPr/>
        <a:lstStyle/>
        <a:p>
          <a:r>
            <a:rPr lang="en-US" sz="1600" dirty="0"/>
            <a:t>Execute information systems</a:t>
          </a:r>
        </a:p>
      </dgm:t>
    </dgm:pt>
    <dgm:pt modelId="{0AA80FDF-0355-43F6-9263-A59184B66D8C}" type="parTrans" cxnId="{74C5394D-AAF9-4DAC-AC0B-2098574F31CE}">
      <dgm:prSet/>
      <dgm:spPr/>
      <dgm:t>
        <a:bodyPr/>
        <a:lstStyle/>
        <a:p>
          <a:endParaRPr lang="en-US" sz="1200"/>
        </a:p>
      </dgm:t>
    </dgm:pt>
    <dgm:pt modelId="{95471046-923C-445D-9C98-9559A0CB8D34}" type="sibTrans" cxnId="{74C5394D-AAF9-4DAC-AC0B-2098574F31CE}">
      <dgm:prSet/>
      <dgm:spPr/>
      <dgm:t>
        <a:bodyPr/>
        <a:lstStyle/>
        <a:p>
          <a:endParaRPr lang="en-US" sz="1200"/>
        </a:p>
      </dgm:t>
    </dgm:pt>
    <dgm:pt modelId="{3E27CA9E-8BCD-4F25-BCA4-BACBF5348B60}">
      <dgm:prSet phldrT="[Text]" custT="1"/>
      <dgm:spPr/>
      <dgm:t>
        <a:bodyPr/>
        <a:lstStyle/>
        <a:p>
          <a:r>
            <a:rPr lang="en-US" sz="1600" dirty="0"/>
            <a:t>Decision Support Systems</a:t>
          </a:r>
        </a:p>
      </dgm:t>
    </dgm:pt>
    <dgm:pt modelId="{797EA095-7A6B-4D43-BE24-646F0DAA553A}" type="parTrans" cxnId="{996BE19C-2FE8-4085-BF1C-69342261AA34}">
      <dgm:prSet/>
      <dgm:spPr/>
      <dgm:t>
        <a:bodyPr/>
        <a:lstStyle/>
        <a:p>
          <a:endParaRPr lang="en-US" sz="1200"/>
        </a:p>
      </dgm:t>
    </dgm:pt>
    <dgm:pt modelId="{E579CFE4-6456-42C1-AFDA-616072EB20AD}" type="sibTrans" cxnId="{996BE19C-2FE8-4085-BF1C-69342261AA34}">
      <dgm:prSet/>
      <dgm:spPr/>
      <dgm:t>
        <a:bodyPr/>
        <a:lstStyle/>
        <a:p>
          <a:endParaRPr lang="en-US" sz="1200"/>
        </a:p>
      </dgm:t>
    </dgm:pt>
    <dgm:pt modelId="{F6C03959-0C32-496C-B48A-745C05050B1E}">
      <dgm:prSet phldrT="[Text]" custT="1"/>
      <dgm:spPr/>
      <dgm:t>
        <a:bodyPr/>
        <a:lstStyle/>
        <a:p>
          <a:r>
            <a:rPr lang="en-US" sz="1600" dirty="0"/>
            <a:t>Management Information Systems</a:t>
          </a:r>
        </a:p>
      </dgm:t>
    </dgm:pt>
    <dgm:pt modelId="{C708406F-A94B-4E6B-BC6C-B74695649D1E}" type="parTrans" cxnId="{F61BAEC4-9729-4536-872F-43013B1A3983}">
      <dgm:prSet/>
      <dgm:spPr/>
      <dgm:t>
        <a:bodyPr/>
        <a:lstStyle/>
        <a:p>
          <a:endParaRPr lang="en-US" sz="1200"/>
        </a:p>
      </dgm:t>
    </dgm:pt>
    <dgm:pt modelId="{C9851A40-D455-425C-814B-F514E356AE40}" type="sibTrans" cxnId="{F61BAEC4-9729-4536-872F-43013B1A3983}">
      <dgm:prSet/>
      <dgm:spPr/>
      <dgm:t>
        <a:bodyPr/>
        <a:lstStyle/>
        <a:p>
          <a:endParaRPr lang="en-US" sz="1200"/>
        </a:p>
      </dgm:t>
    </dgm:pt>
    <dgm:pt modelId="{CD31A589-DDEC-4042-B580-070B2ED8AD9A}">
      <dgm:prSet phldrT="[Text]" custT="1"/>
      <dgm:spPr/>
      <dgm:t>
        <a:bodyPr/>
        <a:lstStyle/>
        <a:p>
          <a:r>
            <a:rPr lang="en-US" sz="1600" dirty="0"/>
            <a:t>Operations Support Systems (Transaction Processing Systems, Process Control Systems, Enterprise collaboration systems)</a:t>
          </a:r>
        </a:p>
      </dgm:t>
    </dgm:pt>
    <dgm:pt modelId="{39607988-1ED8-4532-B003-035470EBD1B1}" type="parTrans" cxnId="{39BEFDC5-B066-4265-A29B-CEE9BCC01181}">
      <dgm:prSet/>
      <dgm:spPr/>
      <dgm:t>
        <a:bodyPr/>
        <a:lstStyle/>
        <a:p>
          <a:endParaRPr lang="en-US" sz="1200"/>
        </a:p>
      </dgm:t>
    </dgm:pt>
    <dgm:pt modelId="{41586F9E-6781-4014-AF84-23543395CC3B}" type="sibTrans" cxnId="{39BEFDC5-B066-4265-A29B-CEE9BCC01181}">
      <dgm:prSet/>
      <dgm:spPr/>
      <dgm:t>
        <a:bodyPr/>
        <a:lstStyle/>
        <a:p>
          <a:endParaRPr lang="en-US" sz="1200"/>
        </a:p>
      </dgm:t>
    </dgm:pt>
    <dgm:pt modelId="{D127F70A-3A6D-43F7-A1AC-D1EFF480375E}" type="pres">
      <dgm:prSet presAssocID="{72BAFA99-65DD-4FDA-814A-D121E43A968D}" presName="Name0" presStyleCnt="0">
        <dgm:presLayoutVars>
          <dgm:dir/>
          <dgm:animLvl val="lvl"/>
          <dgm:resizeHandles val="exact"/>
        </dgm:presLayoutVars>
      </dgm:prSet>
      <dgm:spPr/>
    </dgm:pt>
    <dgm:pt modelId="{1907DA4A-48D1-4233-A856-5D129821970A}" type="pres">
      <dgm:prSet presAssocID="{E0C740E6-BDAA-4E26-8A5A-6392E3B093DD}" presName="Name8" presStyleCnt="0"/>
      <dgm:spPr/>
    </dgm:pt>
    <dgm:pt modelId="{296EB54A-E589-40BA-87CC-4A64CE4FD035}" type="pres">
      <dgm:prSet presAssocID="{E0C740E6-BDAA-4E26-8A5A-6392E3B093DD}" presName="level" presStyleLbl="node1" presStyleIdx="0" presStyleCnt="4">
        <dgm:presLayoutVars>
          <dgm:chMax val="1"/>
          <dgm:bulletEnabled val="1"/>
        </dgm:presLayoutVars>
      </dgm:prSet>
      <dgm:spPr/>
    </dgm:pt>
    <dgm:pt modelId="{9D322A37-93BA-44BA-9F65-84C563FF1D83}" type="pres">
      <dgm:prSet presAssocID="{E0C740E6-BDAA-4E26-8A5A-6392E3B093D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BCD7DF5-51D7-4916-9186-086ED94D175F}" type="pres">
      <dgm:prSet presAssocID="{3E27CA9E-8BCD-4F25-BCA4-BACBF5348B60}" presName="Name8" presStyleCnt="0"/>
      <dgm:spPr/>
    </dgm:pt>
    <dgm:pt modelId="{6741DA7A-1371-4779-810D-837BC21B4C0A}" type="pres">
      <dgm:prSet presAssocID="{3E27CA9E-8BCD-4F25-BCA4-BACBF5348B60}" presName="level" presStyleLbl="node1" presStyleIdx="1" presStyleCnt="4">
        <dgm:presLayoutVars>
          <dgm:chMax val="1"/>
          <dgm:bulletEnabled val="1"/>
        </dgm:presLayoutVars>
      </dgm:prSet>
      <dgm:spPr/>
    </dgm:pt>
    <dgm:pt modelId="{CFE0F726-AA19-4B08-A758-3473C521BE16}" type="pres">
      <dgm:prSet presAssocID="{3E27CA9E-8BCD-4F25-BCA4-BACBF5348B6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D0444BE-42FE-4E6A-86AB-9AAA5B5ECFF8}" type="pres">
      <dgm:prSet presAssocID="{F6C03959-0C32-496C-B48A-745C05050B1E}" presName="Name8" presStyleCnt="0"/>
      <dgm:spPr/>
    </dgm:pt>
    <dgm:pt modelId="{A59B81F2-6F4A-4D23-BC55-82EF55962143}" type="pres">
      <dgm:prSet presAssocID="{F6C03959-0C32-496C-B48A-745C05050B1E}" presName="level" presStyleLbl="node1" presStyleIdx="2" presStyleCnt="4">
        <dgm:presLayoutVars>
          <dgm:chMax val="1"/>
          <dgm:bulletEnabled val="1"/>
        </dgm:presLayoutVars>
      </dgm:prSet>
      <dgm:spPr/>
    </dgm:pt>
    <dgm:pt modelId="{C2C5447C-91CD-4978-9871-13F2DE2505B5}" type="pres">
      <dgm:prSet presAssocID="{F6C03959-0C32-496C-B48A-745C05050B1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68E3E10-56F3-4B91-9411-9270B23D9112}" type="pres">
      <dgm:prSet presAssocID="{CD31A589-DDEC-4042-B580-070B2ED8AD9A}" presName="Name8" presStyleCnt="0"/>
      <dgm:spPr/>
    </dgm:pt>
    <dgm:pt modelId="{DBB5EDB7-4357-4AE6-B583-029286104B49}" type="pres">
      <dgm:prSet presAssocID="{CD31A589-DDEC-4042-B580-070B2ED8AD9A}" presName="level" presStyleLbl="node1" presStyleIdx="3" presStyleCnt="4">
        <dgm:presLayoutVars>
          <dgm:chMax val="1"/>
          <dgm:bulletEnabled val="1"/>
        </dgm:presLayoutVars>
      </dgm:prSet>
      <dgm:spPr/>
    </dgm:pt>
    <dgm:pt modelId="{892BBB4A-76E5-46DB-8586-9B81CBBFD0FE}" type="pres">
      <dgm:prSet presAssocID="{CD31A589-DDEC-4042-B580-070B2ED8AD9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E3BC834-8AEE-4C8A-80A8-0AC5D32AFDCA}" type="presOf" srcId="{CD31A589-DDEC-4042-B580-070B2ED8AD9A}" destId="{DBB5EDB7-4357-4AE6-B583-029286104B49}" srcOrd="0" destOrd="0" presId="urn:microsoft.com/office/officeart/2005/8/layout/pyramid1"/>
    <dgm:cxn modelId="{D222D53D-EF27-4B1E-87F4-2C0BD4C1A1E7}" type="presOf" srcId="{F6C03959-0C32-496C-B48A-745C05050B1E}" destId="{C2C5447C-91CD-4978-9871-13F2DE2505B5}" srcOrd="1" destOrd="0" presId="urn:microsoft.com/office/officeart/2005/8/layout/pyramid1"/>
    <dgm:cxn modelId="{55D7C065-3D5C-4F6B-9EC8-46081E314638}" type="presOf" srcId="{72BAFA99-65DD-4FDA-814A-D121E43A968D}" destId="{D127F70A-3A6D-43F7-A1AC-D1EFF480375E}" srcOrd="0" destOrd="0" presId="urn:microsoft.com/office/officeart/2005/8/layout/pyramid1"/>
    <dgm:cxn modelId="{74C5394D-AAF9-4DAC-AC0B-2098574F31CE}" srcId="{72BAFA99-65DD-4FDA-814A-D121E43A968D}" destId="{E0C740E6-BDAA-4E26-8A5A-6392E3B093DD}" srcOrd="0" destOrd="0" parTransId="{0AA80FDF-0355-43F6-9263-A59184B66D8C}" sibTransId="{95471046-923C-445D-9C98-9559A0CB8D34}"/>
    <dgm:cxn modelId="{996BE19C-2FE8-4085-BF1C-69342261AA34}" srcId="{72BAFA99-65DD-4FDA-814A-D121E43A968D}" destId="{3E27CA9E-8BCD-4F25-BCA4-BACBF5348B60}" srcOrd="1" destOrd="0" parTransId="{797EA095-7A6B-4D43-BE24-646F0DAA553A}" sibTransId="{E579CFE4-6456-42C1-AFDA-616072EB20AD}"/>
    <dgm:cxn modelId="{A91A8CBA-7B07-42CA-ABCD-7F257FBE309B}" type="presOf" srcId="{E0C740E6-BDAA-4E26-8A5A-6392E3B093DD}" destId="{296EB54A-E589-40BA-87CC-4A64CE4FD035}" srcOrd="0" destOrd="0" presId="urn:microsoft.com/office/officeart/2005/8/layout/pyramid1"/>
    <dgm:cxn modelId="{053932C1-78AC-4313-B503-C9B669BDF8EA}" type="presOf" srcId="{F6C03959-0C32-496C-B48A-745C05050B1E}" destId="{A59B81F2-6F4A-4D23-BC55-82EF55962143}" srcOrd="0" destOrd="0" presId="urn:microsoft.com/office/officeart/2005/8/layout/pyramid1"/>
    <dgm:cxn modelId="{248D9DC4-36D9-43AD-8013-5896188ADB38}" type="presOf" srcId="{3E27CA9E-8BCD-4F25-BCA4-BACBF5348B60}" destId="{6741DA7A-1371-4779-810D-837BC21B4C0A}" srcOrd="0" destOrd="0" presId="urn:microsoft.com/office/officeart/2005/8/layout/pyramid1"/>
    <dgm:cxn modelId="{F61BAEC4-9729-4536-872F-43013B1A3983}" srcId="{72BAFA99-65DD-4FDA-814A-D121E43A968D}" destId="{F6C03959-0C32-496C-B48A-745C05050B1E}" srcOrd="2" destOrd="0" parTransId="{C708406F-A94B-4E6B-BC6C-B74695649D1E}" sibTransId="{C9851A40-D455-425C-814B-F514E356AE40}"/>
    <dgm:cxn modelId="{39BEFDC5-B066-4265-A29B-CEE9BCC01181}" srcId="{72BAFA99-65DD-4FDA-814A-D121E43A968D}" destId="{CD31A589-DDEC-4042-B580-070B2ED8AD9A}" srcOrd="3" destOrd="0" parTransId="{39607988-1ED8-4532-B003-035470EBD1B1}" sibTransId="{41586F9E-6781-4014-AF84-23543395CC3B}"/>
    <dgm:cxn modelId="{FCBF9CC7-97A4-41B2-A511-2CAD63E5E06B}" type="presOf" srcId="{3E27CA9E-8BCD-4F25-BCA4-BACBF5348B60}" destId="{CFE0F726-AA19-4B08-A758-3473C521BE16}" srcOrd="1" destOrd="0" presId="urn:microsoft.com/office/officeart/2005/8/layout/pyramid1"/>
    <dgm:cxn modelId="{BA3DE2E6-37EB-4A63-9087-28C95056ADE2}" type="presOf" srcId="{E0C740E6-BDAA-4E26-8A5A-6392E3B093DD}" destId="{9D322A37-93BA-44BA-9F65-84C563FF1D83}" srcOrd="1" destOrd="0" presId="urn:microsoft.com/office/officeart/2005/8/layout/pyramid1"/>
    <dgm:cxn modelId="{B31FA4FA-0C53-4902-8495-AE8FBCA63DEA}" type="presOf" srcId="{CD31A589-DDEC-4042-B580-070B2ED8AD9A}" destId="{892BBB4A-76E5-46DB-8586-9B81CBBFD0FE}" srcOrd="1" destOrd="0" presId="urn:microsoft.com/office/officeart/2005/8/layout/pyramid1"/>
    <dgm:cxn modelId="{1832CC2D-1C3F-46BD-A9B6-79D34F0BD9C6}" type="presParOf" srcId="{D127F70A-3A6D-43F7-A1AC-D1EFF480375E}" destId="{1907DA4A-48D1-4233-A856-5D129821970A}" srcOrd="0" destOrd="0" presId="urn:microsoft.com/office/officeart/2005/8/layout/pyramid1"/>
    <dgm:cxn modelId="{A4A2512C-D1F0-41B7-9811-2966F8C90D90}" type="presParOf" srcId="{1907DA4A-48D1-4233-A856-5D129821970A}" destId="{296EB54A-E589-40BA-87CC-4A64CE4FD035}" srcOrd="0" destOrd="0" presId="urn:microsoft.com/office/officeart/2005/8/layout/pyramid1"/>
    <dgm:cxn modelId="{57149463-E1C5-4594-A0AD-498DDD5BC63C}" type="presParOf" srcId="{1907DA4A-48D1-4233-A856-5D129821970A}" destId="{9D322A37-93BA-44BA-9F65-84C563FF1D83}" srcOrd="1" destOrd="0" presId="urn:microsoft.com/office/officeart/2005/8/layout/pyramid1"/>
    <dgm:cxn modelId="{6FFC7B7C-5CD0-4A26-9800-478D6876B937}" type="presParOf" srcId="{D127F70A-3A6D-43F7-A1AC-D1EFF480375E}" destId="{1BCD7DF5-51D7-4916-9186-086ED94D175F}" srcOrd="1" destOrd="0" presId="urn:microsoft.com/office/officeart/2005/8/layout/pyramid1"/>
    <dgm:cxn modelId="{B902487F-13CD-4B18-BB8C-AB496B3BBE68}" type="presParOf" srcId="{1BCD7DF5-51D7-4916-9186-086ED94D175F}" destId="{6741DA7A-1371-4779-810D-837BC21B4C0A}" srcOrd="0" destOrd="0" presId="urn:microsoft.com/office/officeart/2005/8/layout/pyramid1"/>
    <dgm:cxn modelId="{E663BA5D-3B9B-41AA-88EE-0F04F5CC0262}" type="presParOf" srcId="{1BCD7DF5-51D7-4916-9186-086ED94D175F}" destId="{CFE0F726-AA19-4B08-A758-3473C521BE16}" srcOrd="1" destOrd="0" presId="urn:microsoft.com/office/officeart/2005/8/layout/pyramid1"/>
    <dgm:cxn modelId="{F61FA678-ABA0-4578-AD47-330F4AAE0E78}" type="presParOf" srcId="{D127F70A-3A6D-43F7-A1AC-D1EFF480375E}" destId="{5D0444BE-42FE-4E6A-86AB-9AAA5B5ECFF8}" srcOrd="2" destOrd="0" presId="urn:microsoft.com/office/officeart/2005/8/layout/pyramid1"/>
    <dgm:cxn modelId="{3A9FEA47-C095-4919-A604-DEFD0ED0881B}" type="presParOf" srcId="{5D0444BE-42FE-4E6A-86AB-9AAA5B5ECFF8}" destId="{A59B81F2-6F4A-4D23-BC55-82EF55962143}" srcOrd="0" destOrd="0" presId="urn:microsoft.com/office/officeart/2005/8/layout/pyramid1"/>
    <dgm:cxn modelId="{8A8FEDBC-6167-4966-8021-28CF61FD3EBC}" type="presParOf" srcId="{5D0444BE-42FE-4E6A-86AB-9AAA5B5ECFF8}" destId="{C2C5447C-91CD-4978-9871-13F2DE2505B5}" srcOrd="1" destOrd="0" presId="urn:microsoft.com/office/officeart/2005/8/layout/pyramid1"/>
    <dgm:cxn modelId="{46CA2296-449E-4562-BB6A-32423CBA5304}" type="presParOf" srcId="{D127F70A-3A6D-43F7-A1AC-D1EFF480375E}" destId="{E68E3E10-56F3-4B91-9411-9270B23D9112}" srcOrd="3" destOrd="0" presId="urn:microsoft.com/office/officeart/2005/8/layout/pyramid1"/>
    <dgm:cxn modelId="{71BB6D0A-2E0E-4B64-A54E-0F04132FA516}" type="presParOf" srcId="{E68E3E10-56F3-4B91-9411-9270B23D9112}" destId="{DBB5EDB7-4357-4AE6-B583-029286104B49}" srcOrd="0" destOrd="0" presId="urn:microsoft.com/office/officeart/2005/8/layout/pyramid1"/>
    <dgm:cxn modelId="{AE6C040D-ECA2-48FF-BF0C-0760217AC615}" type="presParOf" srcId="{E68E3E10-56F3-4B91-9411-9270B23D9112}" destId="{892BBB4A-76E5-46DB-8586-9B81CBBFD0F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873C9-E0C8-4CD4-A227-A38C504FC357}">
      <dsp:nvSpPr>
        <dsp:cNvPr id="0" name=""/>
        <dsp:cNvSpPr/>
      </dsp:nvSpPr>
      <dsp:spPr>
        <a:xfrm>
          <a:off x="3635367" y="2038342"/>
          <a:ext cx="958865" cy="9588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BIS</a:t>
          </a:r>
        </a:p>
      </dsp:txBody>
      <dsp:txXfrm>
        <a:off x="3775790" y="2178765"/>
        <a:ext cx="678019" cy="678019"/>
      </dsp:txXfrm>
    </dsp:sp>
    <dsp:sp modelId="{7EF66242-79CF-48C0-83A8-E157DA238DDB}">
      <dsp:nvSpPr>
        <dsp:cNvPr id="0" name=""/>
        <dsp:cNvSpPr/>
      </dsp:nvSpPr>
      <dsp:spPr>
        <a:xfrm rot="16200000">
          <a:off x="3584759" y="1497815"/>
          <a:ext cx="1060081" cy="20972"/>
        </a:xfrm>
        <a:custGeom>
          <a:avLst/>
          <a:gdLst/>
          <a:ahLst/>
          <a:cxnLst/>
          <a:rect l="0" t="0" r="0" b="0"/>
          <a:pathLst>
            <a:path>
              <a:moveTo>
                <a:pt x="0" y="10486"/>
              </a:moveTo>
              <a:lnTo>
                <a:pt x="1060081" y="104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8297" y="1481799"/>
        <a:ext cx="53004" cy="53004"/>
      </dsp:txXfrm>
    </dsp:sp>
    <dsp:sp modelId="{B3526A64-639D-4CA2-8285-83101CA6408F}">
      <dsp:nvSpPr>
        <dsp:cNvPr id="0" name=""/>
        <dsp:cNvSpPr/>
      </dsp:nvSpPr>
      <dsp:spPr>
        <a:xfrm>
          <a:off x="3635367" y="19395"/>
          <a:ext cx="958865" cy="9588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E-Commerce, E-Business, Mobile Commerce</a:t>
          </a:r>
        </a:p>
      </dsp:txBody>
      <dsp:txXfrm>
        <a:off x="3775790" y="159818"/>
        <a:ext cx="678019" cy="678019"/>
      </dsp:txXfrm>
    </dsp:sp>
    <dsp:sp modelId="{930A3ED1-495A-4F1F-8DC5-B6B3C00BE8E4}">
      <dsp:nvSpPr>
        <dsp:cNvPr id="0" name=""/>
        <dsp:cNvSpPr/>
      </dsp:nvSpPr>
      <dsp:spPr>
        <a:xfrm rot="18360000">
          <a:off x="4178112" y="1690607"/>
          <a:ext cx="1060081" cy="20972"/>
        </a:xfrm>
        <a:custGeom>
          <a:avLst/>
          <a:gdLst/>
          <a:ahLst/>
          <a:cxnLst/>
          <a:rect l="0" t="0" r="0" b="0"/>
          <a:pathLst>
            <a:path>
              <a:moveTo>
                <a:pt x="0" y="10486"/>
              </a:moveTo>
              <a:lnTo>
                <a:pt x="1060081" y="104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1651" y="1674591"/>
        <a:ext cx="53004" cy="53004"/>
      </dsp:txXfrm>
    </dsp:sp>
    <dsp:sp modelId="{4AB81D71-1EE8-4596-BD23-BA60D49CB9E0}">
      <dsp:nvSpPr>
        <dsp:cNvPr id="0" name=""/>
        <dsp:cNvSpPr/>
      </dsp:nvSpPr>
      <dsp:spPr>
        <a:xfrm>
          <a:off x="4822074" y="404979"/>
          <a:ext cx="958865" cy="958865"/>
        </a:xfrm>
        <a:prstGeom prst="ellipse">
          <a:avLst/>
        </a:prstGeom>
        <a:solidFill>
          <a:schemeClr val="accent4">
            <a:hueOff val="-496086"/>
            <a:satOff val="2989"/>
            <a:lumOff val="2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Transaction Processing Systems</a:t>
          </a:r>
        </a:p>
      </dsp:txBody>
      <dsp:txXfrm>
        <a:off x="4962497" y="545402"/>
        <a:ext cx="678019" cy="678019"/>
      </dsp:txXfrm>
    </dsp:sp>
    <dsp:sp modelId="{E2F4B74A-B3FB-41FE-A612-FD899D22591D}">
      <dsp:nvSpPr>
        <dsp:cNvPr id="0" name=""/>
        <dsp:cNvSpPr/>
      </dsp:nvSpPr>
      <dsp:spPr>
        <a:xfrm rot="20520000">
          <a:off x="4544825" y="2195344"/>
          <a:ext cx="1060081" cy="20972"/>
        </a:xfrm>
        <a:custGeom>
          <a:avLst/>
          <a:gdLst/>
          <a:ahLst/>
          <a:cxnLst/>
          <a:rect l="0" t="0" r="0" b="0"/>
          <a:pathLst>
            <a:path>
              <a:moveTo>
                <a:pt x="0" y="10486"/>
              </a:moveTo>
              <a:lnTo>
                <a:pt x="1060081" y="104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48364" y="2179328"/>
        <a:ext cx="53004" cy="53004"/>
      </dsp:txXfrm>
    </dsp:sp>
    <dsp:sp modelId="{88B83D3A-C25E-4A40-9838-5BE291846F9F}">
      <dsp:nvSpPr>
        <dsp:cNvPr id="0" name=""/>
        <dsp:cNvSpPr/>
      </dsp:nvSpPr>
      <dsp:spPr>
        <a:xfrm>
          <a:off x="5555500" y="1414453"/>
          <a:ext cx="958865" cy="958865"/>
        </a:xfrm>
        <a:prstGeom prst="ellipse">
          <a:avLst/>
        </a:prstGeom>
        <a:solidFill>
          <a:schemeClr val="accent4">
            <a:hueOff val="-992171"/>
            <a:satOff val="5978"/>
            <a:lumOff val="4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Enterprise Systems – ERP</a:t>
          </a:r>
        </a:p>
      </dsp:txBody>
      <dsp:txXfrm>
        <a:off x="5695923" y="1554876"/>
        <a:ext cx="678019" cy="678019"/>
      </dsp:txXfrm>
    </dsp:sp>
    <dsp:sp modelId="{7B5AD299-6F9D-4238-9E4A-9C063E98BC2B}">
      <dsp:nvSpPr>
        <dsp:cNvPr id="0" name=""/>
        <dsp:cNvSpPr/>
      </dsp:nvSpPr>
      <dsp:spPr>
        <a:xfrm rot="1080000">
          <a:off x="4544825" y="2819233"/>
          <a:ext cx="1060081" cy="20972"/>
        </a:xfrm>
        <a:custGeom>
          <a:avLst/>
          <a:gdLst/>
          <a:ahLst/>
          <a:cxnLst/>
          <a:rect l="0" t="0" r="0" b="0"/>
          <a:pathLst>
            <a:path>
              <a:moveTo>
                <a:pt x="0" y="10486"/>
              </a:moveTo>
              <a:lnTo>
                <a:pt x="1060081" y="104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48364" y="2803217"/>
        <a:ext cx="53004" cy="53004"/>
      </dsp:txXfrm>
    </dsp:sp>
    <dsp:sp modelId="{EA81624F-3095-48B9-92B8-F03221235D1C}">
      <dsp:nvSpPr>
        <dsp:cNvPr id="0" name=""/>
        <dsp:cNvSpPr/>
      </dsp:nvSpPr>
      <dsp:spPr>
        <a:xfrm>
          <a:off x="5555500" y="2662231"/>
          <a:ext cx="958865" cy="958865"/>
        </a:xfrm>
        <a:prstGeom prst="ellips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Management Information Systems</a:t>
          </a:r>
        </a:p>
      </dsp:txBody>
      <dsp:txXfrm>
        <a:off x="5695923" y="2802654"/>
        <a:ext cx="678019" cy="678019"/>
      </dsp:txXfrm>
    </dsp:sp>
    <dsp:sp modelId="{3035CBE3-CE1D-4368-BF87-26E5BCB568FE}">
      <dsp:nvSpPr>
        <dsp:cNvPr id="0" name=""/>
        <dsp:cNvSpPr/>
      </dsp:nvSpPr>
      <dsp:spPr>
        <a:xfrm rot="3240000">
          <a:off x="4178112" y="3323969"/>
          <a:ext cx="1060081" cy="20972"/>
        </a:xfrm>
        <a:custGeom>
          <a:avLst/>
          <a:gdLst/>
          <a:ahLst/>
          <a:cxnLst/>
          <a:rect l="0" t="0" r="0" b="0"/>
          <a:pathLst>
            <a:path>
              <a:moveTo>
                <a:pt x="0" y="10486"/>
              </a:moveTo>
              <a:lnTo>
                <a:pt x="1060081" y="104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1651" y="3307954"/>
        <a:ext cx="53004" cy="53004"/>
      </dsp:txXfrm>
    </dsp:sp>
    <dsp:sp modelId="{21EDA402-33B7-4857-B9DF-F7CDE224FD00}">
      <dsp:nvSpPr>
        <dsp:cNvPr id="0" name=""/>
        <dsp:cNvSpPr/>
      </dsp:nvSpPr>
      <dsp:spPr>
        <a:xfrm>
          <a:off x="4822074" y="3671704"/>
          <a:ext cx="958865" cy="958865"/>
        </a:xfrm>
        <a:prstGeom prst="ellipse">
          <a:avLst/>
        </a:prstGeom>
        <a:solidFill>
          <a:schemeClr val="accent4">
            <a:hueOff val="-1984342"/>
            <a:satOff val="11955"/>
            <a:lumOff val="9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Decision Support System</a:t>
          </a:r>
        </a:p>
      </dsp:txBody>
      <dsp:txXfrm>
        <a:off x="4962497" y="3812127"/>
        <a:ext cx="678019" cy="678019"/>
      </dsp:txXfrm>
    </dsp:sp>
    <dsp:sp modelId="{E85BAFED-4D64-4C34-B181-22A85C41AEE8}">
      <dsp:nvSpPr>
        <dsp:cNvPr id="0" name=""/>
        <dsp:cNvSpPr/>
      </dsp:nvSpPr>
      <dsp:spPr>
        <a:xfrm rot="5400000">
          <a:off x="3584759" y="3516762"/>
          <a:ext cx="1060081" cy="20972"/>
        </a:xfrm>
        <a:custGeom>
          <a:avLst/>
          <a:gdLst/>
          <a:ahLst/>
          <a:cxnLst/>
          <a:rect l="0" t="0" r="0" b="0"/>
          <a:pathLst>
            <a:path>
              <a:moveTo>
                <a:pt x="0" y="10486"/>
              </a:moveTo>
              <a:lnTo>
                <a:pt x="1060081" y="104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8297" y="3500746"/>
        <a:ext cx="53004" cy="53004"/>
      </dsp:txXfrm>
    </dsp:sp>
    <dsp:sp modelId="{837E4885-DEB9-4699-81E7-27FB7557AFC6}">
      <dsp:nvSpPr>
        <dsp:cNvPr id="0" name=""/>
        <dsp:cNvSpPr/>
      </dsp:nvSpPr>
      <dsp:spPr>
        <a:xfrm>
          <a:off x="3635367" y="4057289"/>
          <a:ext cx="958865" cy="958865"/>
        </a:xfrm>
        <a:prstGeom prst="ellipse">
          <a:avLst/>
        </a:prstGeom>
        <a:solidFill>
          <a:schemeClr val="accent4">
            <a:hueOff val="-2480428"/>
            <a:satOff val="14944"/>
            <a:lumOff val="11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Knowledge Management</a:t>
          </a:r>
        </a:p>
      </dsp:txBody>
      <dsp:txXfrm>
        <a:off x="3775790" y="4197712"/>
        <a:ext cx="678019" cy="678019"/>
      </dsp:txXfrm>
    </dsp:sp>
    <dsp:sp modelId="{F413404D-29DE-4EFD-ACD7-37B5056F5437}">
      <dsp:nvSpPr>
        <dsp:cNvPr id="0" name=""/>
        <dsp:cNvSpPr/>
      </dsp:nvSpPr>
      <dsp:spPr>
        <a:xfrm rot="7560000">
          <a:off x="2991405" y="3323969"/>
          <a:ext cx="1060081" cy="20972"/>
        </a:xfrm>
        <a:custGeom>
          <a:avLst/>
          <a:gdLst/>
          <a:ahLst/>
          <a:cxnLst/>
          <a:rect l="0" t="0" r="0" b="0"/>
          <a:pathLst>
            <a:path>
              <a:moveTo>
                <a:pt x="0" y="10486"/>
              </a:moveTo>
              <a:lnTo>
                <a:pt x="1060081" y="104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494944" y="3307954"/>
        <a:ext cx="53004" cy="53004"/>
      </dsp:txXfrm>
    </dsp:sp>
    <dsp:sp modelId="{93C43735-C573-4473-8AE0-2B1641B7C98D}">
      <dsp:nvSpPr>
        <dsp:cNvPr id="0" name=""/>
        <dsp:cNvSpPr/>
      </dsp:nvSpPr>
      <dsp:spPr>
        <a:xfrm>
          <a:off x="2448660" y="3671704"/>
          <a:ext cx="958865" cy="958865"/>
        </a:xfrm>
        <a:prstGeom prst="ellips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Artificial Intelligence</a:t>
          </a:r>
        </a:p>
      </dsp:txBody>
      <dsp:txXfrm>
        <a:off x="2589083" y="3812127"/>
        <a:ext cx="678019" cy="678019"/>
      </dsp:txXfrm>
    </dsp:sp>
    <dsp:sp modelId="{6591008E-CD01-4914-9985-8C2F77A1C0DF}">
      <dsp:nvSpPr>
        <dsp:cNvPr id="0" name=""/>
        <dsp:cNvSpPr/>
      </dsp:nvSpPr>
      <dsp:spPr>
        <a:xfrm rot="9720000">
          <a:off x="2624692" y="2819233"/>
          <a:ext cx="1060081" cy="20972"/>
        </a:xfrm>
        <a:custGeom>
          <a:avLst/>
          <a:gdLst/>
          <a:ahLst/>
          <a:cxnLst/>
          <a:rect l="0" t="0" r="0" b="0"/>
          <a:pathLst>
            <a:path>
              <a:moveTo>
                <a:pt x="0" y="10486"/>
              </a:moveTo>
              <a:lnTo>
                <a:pt x="1060081" y="104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128231" y="2803217"/>
        <a:ext cx="53004" cy="53004"/>
      </dsp:txXfrm>
    </dsp:sp>
    <dsp:sp modelId="{510B377D-06D1-4ECB-8107-852EAE2E2C99}">
      <dsp:nvSpPr>
        <dsp:cNvPr id="0" name=""/>
        <dsp:cNvSpPr/>
      </dsp:nvSpPr>
      <dsp:spPr>
        <a:xfrm>
          <a:off x="1715234" y="2662231"/>
          <a:ext cx="958865" cy="958865"/>
        </a:xfrm>
        <a:prstGeom prst="ellipse">
          <a:avLst/>
        </a:prstGeom>
        <a:solidFill>
          <a:schemeClr val="accent4">
            <a:hueOff val="-3472599"/>
            <a:satOff val="20921"/>
            <a:lumOff val="16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Expert Systems</a:t>
          </a:r>
        </a:p>
      </dsp:txBody>
      <dsp:txXfrm>
        <a:off x="1855657" y="2802654"/>
        <a:ext cx="678019" cy="678019"/>
      </dsp:txXfrm>
    </dsp:sp>
    <dsp:sp modelId="{9AFA2DEE-59A8-4C01-81BC-8FF6F5B6CB7E}">
      <dsp:nvSpPr>
        <dsp:cNvPr id="0" name=""/>
        <dsp:cNvSpPr/>
      </dsp:nvSpPr>
      <dsp:spPr>
        <a:xfrm rot="11880000">
          <a:off x="2624692" y="2195344"/>
          <a:ext cx="1060081" cy="20972"/>
        </a:xfrm>
        <a:custGeom>
          <a:avLst/>
          <a:gdLst/>
          <a:ahLst/>
          <a:cxnLst/>
          <a:rect l="0" t="0" r="0" b="0"/>
          <a:pathLst>
            <a:path>
              <a:moveTo>
                <a:pt x="0" y="10486"/>
              </a:moveTo>
              <a:lnTo>
                <a:pt x="1060081" y="104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128231" y="2179328"/>
        <a:ext cx="53004" cy="53004"/>
      </dsp:txXfrm>
    </dsp:sp>
    <dsp:sp modelId="{E10E49D2-D966-42E9-B6C0-41B51992090E}">
      <dsp:nvSpPr>
        <dsp:cNvPr id="0" name=""/>
        <dsp:cNvSpPr/>
      </dsp:nvSpPr>
      <dsp:spPr>
        <a:xfrm>
          <a:off x="1715234" y="1414453"/>
          <a:ext cx="958865" cy="958865"/>
        </a:xfrm>
        <a:prstGeom prst="ellipse">
          <a:avLst/>
        </a:prstGeom>
        <a:solidFill>
          <a:schemeClr val="accent4">
            <a:hueOff val="-3968684"/>
            <a:satOff val="23910"/>
            <a:lumOff val="19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Business Intelligence and Data warehouse</a:t>
          </a:r>
        </a:p>
      </dsp:txBody>
      <dsp:txXfrm>
        <a:off x="1855657" y="1554876"/>
        <a:ext cx="678019" cy="678019"/>
      </dsp:txXfrm>
    </dsp:sp>
    <dsp:sp modelId="{B4E82911-1F8D-48A2-B93C-EDC525E3F746}">
      <dsp:nvSpPr>
        <dsp:cNvPr id="0" name=""/>
        <dsp:cNvSpPr/>
      </dsp:nvSpPr>
      <dsp:spPr>
        <a:xfrm rot="14040000">
          <a:off x="2991405" y="1690607"/>
          <a:ext cx="1060081" cy="20972"/>
        </a:xfrm>
        <a:custGeom>
          <a:avLst/>
          <a:gdLst/>
          <a:ahLst/>
          <a:cxnLst/>
          <a:rect l="0" t="0" r="0" b="0"/>
          <a:pathLst>
            <a:path>
              <a:moveTo>
                <a:pt x="0" y="10486"/>
              </a:moveTo>
              <a:lnTo>
                <a:pt x="1060081" y="1048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494944" y="1674591"/>
        <a:ext cx="53004" cy="53004"/>
      </dsp:txXfrm>
    </dsp:sp>
    <dsp:sp modelId="{7E5F4A90-AA49-4428-B512-D86EBF3A7591}">
      <dsp:nvSpPr>
        <dsp:cNvPr id="0" name=""/>
        <dsp:cNvSpPr/>
      </dsp:nvSpPr>
      <dsp:spPr>
        <a:xfrm>
          <a:off x="2448660" y="404979"/>
          <a:ext cx="958865" cy="958865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Database Management</a:t>
          </a:r>
        </a:p>
      </dsp:txBody>
      <dsp:txXfrm>
        <a:off x="2589083" y="545402"/>
        <a:ext cx="678019" cy="678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EB54A-E589-40BA-87CC-4A64CE4FD035}">
      <dsp:nvSpPr>
        <dsp:cNvPr id="0" name=""/>
        <dsp:cNvSpPr/>
      </dsp:nvSpPr>
      <dsp:spPr>
        <a:xfrm>
          <a:off x="1800224" y="0"/>
          <a:ext cx="1200150" cy="1186259"/>
        </a:xfrm>
        <a:prstGeom prst="trapezoid">
          <a:avLst>
            <a:gd name="adj" fmla="val 5058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Execute information systems</a:t>
          </a:r>
        </a:p>
      </dsp:txBody>
      <dsp:txXfrm>
        <a:off x="1800224" y="0"/>
        <a:ext cx="1200150" cy="1186259"/>
      </dsp:txXfrm>
    </dsp:sp>
    <dsp:sp modelId="{6741DA7A-1371-4779-810D-837BC21B4C0A}">
      <dsp:nvSpPr>
        <dsp:cNvPr id="0" name=""/>
        <dsp:cNvSpPr/>
      </dsp:nvSpPr>
      <dsp:spPr>
        <a:xfrm>
          <a:off x="1200150" y="1186259"/>
          <a:ext cx="2400300" cy="1186259"/>
        </a:xfrm>
        <a:prstGeom prst="trapezoid">
          <a:avLst>
            <a:gd name="adj" fmla="val 5058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Decision Support Systems</a:t>
          </a:r>
        </a:p>
      </dsp:txBody>
      <dsp:txXfrm>
        <a:off x="1620202" y="1186259"/>
        <a:ext cx="1560195" cy="1186259"/>
      </dsp:txXfrm>
    </dsp:sp>
    <dsp:sp modelId="{A59B81F2-6F4A-4D23-BC55-82EF55962143}">
      <dsp:nvSpPr>
        <dsp:cNvPr id="0" name=""/>
        <dsp:cNvSpPr/>
      </dsp:nvSpPr>
      <dsp:spPr>
        <a:xfrm>
          <a:off x="600075" y="2372518"/>
          <a:ext cx="3600449" cy="1186259"/>
        </a:xfrm>
        <a:prstGeom prst="trapezoid">
          <a:avLst>
            <a:gd name="adj" fmla="val 5058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Management Information Systems</a:t>
          </a:r>
        </a:p>
      </dsp:txBody>
      <dsp:txXfrm>
        <a:off x="1230153" y="2372518"/>
        <a:ext cx="2340292" cy="1186259"/>
      </dsp:txXfrm>
    </dsp:sp>
    <dsp:sp modelId="{DBB5EDB7-4357-4AE6-B583-029286104B49}">
      <dsp:nvSpPr>
        <dsp:cNvPr id="0" name=""/>
        <dsp:cNvSpPr/>
      </dsp:nvSpPr>
      <dsp:spPr>
        <a:xfrm>
          <a:off x="0" y="3558777"/>
          <a:ext cx="4800600" cy="1186259"/>
        </a:xfrm>
        <a:prstGeom prst="trapezoid">
          <a:avLst>
            <a:gd name="adj" fmla="val 5058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Operations Support Systems (Transaction Processing Systems, Process Control Systems, Enterprise collaboration systems)</a:t>
          </a:r>
        </a:p>
      </dsp:txBody>
      <dsp:txXfrm>
        <a:off x="840104" y="3558777"/>
        <a:ext cx="3120390" cy="1186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51942266-8623-4122-A6E6-9889D44D28E9}" type="datetimeFigureOut">
              <a:rPr lang="en-US"/>
              <a:pPr>
                <a:defRPr/>
              </a:pPr>
              <a:t>2019-11-24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875"/>
            <a:ext cx="4435475" cy="35401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550" y="6746875"/>
            <a:ext cx="4435475" cy="354013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37A45BA4-6529-4917-A8B9-98A81917BA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95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5963" y="0"/>
            <a:ext cx="4437062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3EF312-F61B-4714-A27D-84D39586F4E8}" type="datetimeFigureOut">
              <a:rPr lang="en-US"/>
              <a:pPr>
                <a:defRPr/>
              </a:pPr>
              <a:t>2019-11-24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3400"/>
            <a:ext cx="3551237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2350" y="3373438"/>
            <a:ext cx="8189913" cy="319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875"/>
            <a:ext cx="4435475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5963" y="6746875"/>
            <a:ext cx="4437062" cy="354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F1BE1DE-D236-4EAF-B130-679CD726CD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273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0D40DB-C989-4B5B-9310-8C84BFE5D910}" type="slidenum">
              <a:rPr lang="vi-VN" smtClean="0"/>
              <a:pPr>
                <a:defRPr/>
              </a:pPr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3547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4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10024DF-F64A-4A88-B03A-F31FE86482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A7211810-7AA5-4CA3-94A0-2BFD77354B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Kho tập trung dữ liệu trung phục vụ cho sự chia sẻ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Dữ liệu đ</a:t>
            </a:r>
            <a:r>
              <a:rPr lang="vi-VN" altLang="en-US">
                <a:latin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ợc quản lý bởi một tác nhân kiểm soát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>
                <a:latin typeface="Tahoma" panose="020B0604030504040204" pitchFamily="34" charset="0"/>
                <a:cs typeface="Tahoma" panose="020B0604030504040204" pitchFamily="34" charset="0"/>
              </a:rPr>
              <a:t>Được lưu trữ theo chuẩn, định dạng thuận tiện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8B9E48ED-4F11-4B1D-97A9-2B2C4158C7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79E8EB6-15A9-4CA0-9AF6-7650F1CDC36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E87EB1F-354E-417F-A0B1-38FAFD927A07}" type="slidenum">
              <a:rPr lang="en-US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02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E87EB1F-354E-417F-A0B1-38FAFD927A07}" type="slidenum">
              <a:rPr lang="en-US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2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E87EB1F-354E-417F-A0B1-38FAFD927A07}" type="slidenum">
              <a:rPr lang="en-US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02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4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4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4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4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0D40DB-C989-4B5B-9310-8C84BFE5D910}" type="slidenum">
              <a:rPr lang="vi-VN" smtClean="0"/>
              <a:pPr>
                <a:defRPr/>
              </a:pPr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8694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4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information system supports a particular functional area in the organization. Examples are accounting IS, finance IS, production/operations management</a:t>
            </a:r>
            <a:b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(POM) IS, marketing IS, and human resources IS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1BE1DE-D236-4EAF-B130-679CD726CD6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44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4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4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4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4F5DD-5A27-41D0-99D4-C7A9BC499D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7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8675"/>
            <a:ext cx="7772400" cy="94169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2258"/>
            <a:ext cx="6400800" cy="75062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266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BF6844-CEA6-485B-9F09-94FFEE0A9CC0}" type="datetime1">
              <a:rPr lang="en-US" smtClean="0"/>
              <a:t>2019-11-24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Khoa CNTT - ĐH Khoa học </a:t>
            </a:r>
            <a:r>
              <a:rPr lang="en-US"/>
              <a:t>T</a:t>
            </a:r>
            <a:r>
              <a:rPr lang="vi-VN"/>
              <a:t>ự nhiên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60CE4-003D-4208-9638-DCE8C6B15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7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27C79-3CBE-4C0D-9CC1-A3FC1153C525}" type="datetime1">
              <a:rPr lang="en-US" smtClean="0"/>
              <a:t>2019-11-24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Khoa CNTT - ĐH Khoa học </a:t>
            </a:r>
            <a:r>
              <a:rPr lang="en-US"/>
              <a:t>T</a:t>
            </a:r>
            <a:r>
              <a:rPr lang="vi-VN"/>
              <a:t>ự nhiên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2DEEF-8DF6-49A5-B1FE-267F3042D7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11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04_Image Collection\01_ICON\Question\Help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990600"/>
            <a:ext cx="5105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245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>
            <a:lvl1pPr algn="l">
              <a:defRPr sz="32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>
            <a:lvl1pPr>
              <a:buClr>
                <a:schemeClr val="accent6"/>
              </a:buClr>
              <a:defRPr sz="2800"/>
            </a:lvl1pPr>
            <a:lvl2pPr>
              <a:buClr>
                <a:srgbClr val="0F75BD"/>
              </a:buClr>
              <a:defRPr sz="2400"/>
            </a:lvl2pPr>
            <a:lvl3pPr marL="1201738" indent="-287338">
              <a:buClr>
                <a:schemeClr val="accent6"/>
              </a:buClr>
              <a:defRPr sz="2000"/>
            </a:lvl3pPr>
            <a:lvl4pPr>
              <a:buClr>
                <a:srgbClr val="0F75BD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110288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59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13E1E-C132-46F3-A456-CA58145178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8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54E0C-F9FD-47C0-9552-4DA92115FF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6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1038F-9A8C-4F79-AEC4-4E6CA6545E66}" type="datetime1">
              <a:rPr lang="en-US" smtClean="0"/>
              <a:t>2019-11-24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Khoa CNTT - ĐH Khoa học </a:t>
            </a:r>
            <a:r>
              <a:rPr lang="en-US"/>
              <a:t>T</a:t>
            </a:r>
            <a:r>
              <a:rPr lang="vi-VN"/>
              <a:t>ự nhiên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CD5DD-6E0D-4795-9120-25F2276A45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2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187CA-A035-47BB-8A2C-19E6760D4F8E}" type="datetime1">
              <a:rPr lang="en-US" smtClean="0"/>
              <a:t>2019-11-24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Khoa CNTT - ĐH Khoa học </a:t>
            </a:r>
            <a:r>
              <a:rPr lang="en-US"/>
              <a:t>T</a:t>
            </a:r>
            <a:r>
              <a:rPr lang="vi-VN"/>
              <a:t>ự nhiên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EC46B-BBBC-4F0D-BBA9-D19B3DE5F0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9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F69454-F7F8-465C-96E7-FADFE4FDF617}" type="datetime1">
              <a:rPr lang="en-US" smtClean="0"/>
              <a:t>2019-11-24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Khoa CNTT - ĐH Khoa học </a:t>
            </a:r>
            <a:r>
              <a:rPr lang="en-US"/>
              <a:t>T</a:t>
            </a:r>
            <a:r>
              <a:rPr lang="vi-VN"/>
              <a:t>ự nhiên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EC46B-BBBC-4F0D-BBA9-D19B3DE5F0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5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E3A651-CD11-44B7-8409-43DB5C4993A9}" type="datetime1">
              <a:rPr lang="en-US" smtClean="0"/>
              <a:t>2019-11-24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Khoa CNTT - ĐH Khoa học </a:t>
            </a:r>
            <a:r>
              <a:rPr lang="en-US"/>
              <a:t>T</a:t>
            </a:r>
            <a:r>
              <a:rPr lang="vi-VN"/>
              <a:t>ự nhiên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9F664-FCC0-4F9D-A6EF-25B44957E7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0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3BAF9-D21C-492D-96B1-FA99A2AB2310}" type="datetime1">
              <a:rPr lang="en-US" smtClean="0"/>
              <a:t>2019-11-24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Khoa CNTT - ĐH Khoa học </a:t>
            </a:r>
            <a:r>
              <a:rPr lang="en-US"/>
              <a:t>T</a:t>
            </a:r>
            <a:r>
              <a:rPr lang="vi-VN"/>
              <a:t>ự nhiên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1CD1C-0FE1-4B1D-864A-2F3B872ABC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9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7950" y="274638"/>
            <a:ext cx="7308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204A3FB-E2DB-4EB4-96A8-FE25083C56E6}" type="datetime1">
              <a:rPr lang="en-US" smtClean="0"/>
              <a:t>2019-11-24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vi-VN"/>
              <a:t>Khoa CNTT - ĐH Khoa học </a:t>
            </a:r>
            <a:r>
              <a:rPr lang="en-US"/>
              <a:t>T</a:t>
            </a:r>
            <a:r>
              <a:rPr lang="vi-VN"/>
              <a:t>ự nhiên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EAEC46B-BBBC-4F0D-BBA9-D19B3DE5F0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9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463550" indent="-463550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Wingdings 2" panose="05020102010507070707" pitchFamily="18" charset="2"/>
        <a:buChar char=""/>
        <a:defRPr sz="32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860425" indent="-403225" algn="l" defTabSz="457200" rtl="0" eaLnBrk="1" fontAlgn="base" hangingPunct="1">
        <a:spcBef>
          <a:spcPct val="20000"/>
        </a:spcBef>
        <a:spcAft>
          <a:spcPct val="0"/>
        </a:spcAft>
        <a:buClr>
          <a:srgbClr val="0F75BD"/>
        </a:buClr>
        <a:buFont typeface="Wingdings" panose="05000000000000000000" pitchFamily="2" charset="2"/>
        <a:buChar char=""/>
        <a:defRPr sz="28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marL="1146175" indent="-231775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Wingdings 2" panose="05020102010507070707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marL="1597025" indent="-225425" algn="l" defTabSz="457200" rtl="0" eaLnBrk="1" fontAlgn="base" hangingPunct="1">
        <a:spcBef>
          <a:spcPct val="20000"/>
        </a:spcBef>
        <a:spcAft>
          <a:spcPct val="0"/>
        </a:spcAft>
        <a:buClr>
          <a:srgbClr val="0F75BD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marL="2060575" indent="-231775" algn="l" defTabSz="457200" rtl="0" eaLnBrk="1" fontAlgn="base" hangingPunct="1">
        <a:spcBef>
          <a:spcPct val="20000"/>
        </a:spcBef>
        <a:spcAft>
          <a:spcPct val="0"/>
        </a:spcAft>
        <a:buClr>
          <a:srgbClr val="F7941D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8600" y="1600200"/>
            <a:ext cx="9067800" cy="1031542"/>
          </a:xfrm>
        </p:spPr>
        <p:txBody>
          <a:bodyPr/>
          <a:lstStyle/>
          <a:p>
            <a:pPr algn="l"/>
            <a:r>
              <a:rPr lang="en-US" sz="3600" b="1">
                <a:solidFill>
                  <a:srgbClr val="FFC000"/>
                </a:solidFill>
              </a:rPr>
              <a:t>Session 06</a:t>
            </a:r>
            <a:r>
              <a:rPr lang="en-US" sz="3600" b="1"/>
              <a:t> </a:t>
            </a:r>
            <a:endParaRPr lang="en-US" sz="3600" b="1" dirty="0"/>
          </a:p>
          <a:p>
            <a:pPr algn="l"/>
            <a:r>
              <a:rPr lang="en-US" altLang="ko-KR" sz="3600" b="1" dirty="0"/>
              <a:t>Introduction to Information Systems</a:t>
            </a:r>
            <a:endParaRPr lang="vi-VN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61" y="5715000"/>
            <a:ext cx="2748139" cy="381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CA19-536B-4E29-842F-0A78813D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4" y="42622"/>
            <a:ext cx="7689376" cy="967312"/>
          </a:xfrm>
        </p:spPr>
        <p:txBody>
          <a:bodyPr/>
          <a:lstStyle/>
          <a:p>
            <a:r>
              <a:rPr lang="en-US" dirty="0"/>
              <a:t>What is an information system?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408D1-1D46-4F59-8699-6E0BD9CB4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055992"/>
            <a:ext cx="7772400" cy="4746015"/>
          </a:xfrm>
        </p:spPr>
        <p:txBody>
          <a:bodyPr/>
          <a:lstStyle/>
          <a:p>
            <a:r>
              <a:rPr lang="en-US" sz="3200" dirty="0"/>
              <a:t>Information system feedback can help organizations:</a:t>
            </a:r>
          </a:p>
          <a:p>
            <a:pPr lvl="1"/>
            <a:r>
              <a:rPr lang="en-US" sz="2800" dirty="0"/>
              <a:t>Achieve their goals</a:t>
            </a:r>
          </a:p>
          <a:p>
            <a:pPr lvl="1"/>
            <a:r>
              <a:rPr lang="en-US" sz="2800" dirty="0"/>
              <a:t>Increase revenues and reduce costs</a:t>
            </a:r>
          </a:p>
          <a:p>
            <a:r>
              <a:rPr lang="en-US" sz="3200" dirty="0"/>
              <a:t>Information concept:</a:t>
            </a:r>
          </a:p>
          <a:p>
            <a:pPr lvl="1"/>
            <a:r>
              <a:rPr lang="en-US" sz="2800" dirty="0"/>
              <a:t>One of an organization’s most valuable resources </a:t>
            </a:r>
          </a:p>
          <a:p>
            <a:pPr lvl="1"/>
            <a:r>
              <a:rPr lang="en-US" sz="2800" dirty="0"/>
              <a:t>Often confused with the term data</a:t>
            </a:r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47D8-BCE8-40B4-949A-9B27A8FE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8730E32-F826-4042-8317-AAEB2C4B9F6A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564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000" y="1204408"/>
            <a:ext cx="8229600" cy="47460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Explosion 1 8"/>
          <p:cNvSpPr/>
          <p:nvPr/>
        </p:nvSpPr>
        <p:spPr>
          <a:xfrm>
            <a:off x="1600200" y="2073275"/>
            <a:ext cx="5715000" cy="3124200"/>
          </a:xfrm>
          <a:prstGeom prst="irregularSeal1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Wingdings" pitchFamily="2" charset="2"/>
              <a:buChar char="q"/>
              <a:defRPr/>
            </a:pPr>
            <a:r>
              <a:rPr lang="en-US" b="1" dirty="0">
                <a:solidFill>
                  <a:schemeClr val="tx1"/>
                </a:solidFill>
              </a:rPr>
              <a:t>Identify the content of IS</a:t>
            </a:r>
          </a:p>
          <a:p>
            <a:pPr marL="285750" indent="-285750">
              <a:buFont typeface="Wingdings" pitchFamily="2" charset="2"/>
              <a:buChar char="q"/>
              <a:defRPr/>
            </a:pPr>
            <a:r>
              <a:rPr lang="en-US" b="1" dirty="0">
                <a:solidFill>
                  <a:schemeClr val="tx1"/>
                </a:solidFill>
              </a:rPr>
              <a:t>Design IS and database</a:t>
            </a:r>
          </a:p>
          <a:p>
            <a:pPr marL="285750" indent="-285750">
              <a:buFont typeface="Wingdings" pitchFamily="2" charset="2"/>
              <a:buChar char="q"/>
              <a:defRPr/>
            </a:pPr>
            <a:r>
              <a:rPr lang="en-US" b="1" dirty="0">
                <a:solidFill>
                  <a:schemeClr val="tx1"/>
                </a:solidFill>
              </a:rPr>
              <a:t>Store database</a:t>
            </a:r>
          </a:p>
          <a:p>
            <a:pPr marL="285750" indent="-285750">
              <a:buFont typeface="Wingdings" pitchFamily="2" charset="2"/>
              <a:buChar char="q"/>
              <a:defRPr/>
            </a:pPr>
            <a:r>
              <a:rPr lang="en-US" b="1" dirty="0">
                <a:solidFill>
                  <a:schemeClr val="tx1"/>
                </a:solidFill>
              </a:rPr>
              <a:t>Exploit IS</a:t>
            </a:r>
          </a:p>
        </p:txBody>
      </p:sp>
      <p:sp>
        <p:nvSpPr>
          <p:cNvPr id="10" name="Cloud 9"/>
          <p:cNvSpPr/>
          <p:nvPr/>
        </p:nvSpPr>
        <p:spPr>
          <a:xfrm>
            <a:off x="304800" y="1066800"/>
            <a:ext cx="3048000" cy="152400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Database Management System</a:t>
            </a:r>
          </a:p>
        </p:txBody>
      </p:sp>
      <p:sp>
        <p:nvSpPr>
          <p:cNvPr id="11" name="Cloud 10"/>
          <p:cNvSpPr/>
          <p:nvPr/>
        </p:nvSpPr>
        <p:spPr>
          <a:xfrm>
            <a:off x="6410325" y="2366962"/>
            <a:ext cx="2657475" cy="1671638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sz="2400" dirty="0">
                <a:solidFill>
                  <a:schemeClr val="tx1"/>
                </a:solidFill>
                <a:latin typeface="Calibri"/>
                <a:cs typeface="Calibri"/>
              </a:rPr>
              <a:t>Security issues in information systems</a:t>
            </a:r>
          </a:p>
        </p:txBody>
      </p:sp>
      <p:sp>
        <p:nvSpPr>
          <p:cNvPr id="12" name="Cloud 11"/>
          <p:cNvSpPr/>
          <p:nvPr/>
        </p:nvSpPr>
        <p:spPr>
          <a:xfrm>
            <a:off x="5145088" y="4795838"/>
            <a:ext cx="2657475" cy="1483229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vi-VN" sz="2400" dirty="0">
                <a:solidFill>
                  <a:schemeClr val="tx1"/>
                </a:solidFill>
                <a:latin typeface="Calibri"/>
                <a:cs typeface="Calibri"/>
              </a:rPr>
              <a:t>Distributed Application</a:t>
            </a:r>
          </a:p>
        </p:txBody>
      </p:sp>
      <p:sp>
        <p:nvSpPr>
          <p:cNvPr id="13" name="Cloud 12"/>
          <p:cNvSpPr/>
          <p:nvPr/>
        </p:nvSpPr>
        <p:spPr>
          <a:xfrm>
            <a:off x="295274" y="4644362"/>
            <a:ext cx="2438400" cy="1544637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sz="2400" dirty="0">
                <a:solidFill>
                  <a:schemeClr val="tx1"/>
                </a:solidFill>
                <a:latin typeface="Calibri"/>
                <a:cs typeface="Calibri"/>
              </a:rPr>
              <a:t>Selected topics on DBMS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1958181" y="3890169"/>
            <a:ext cx="1160463" cy="69532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>
            <a:off x="4562475" y="4038600"/>
            <a:ext cx="15240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5324475" y="2971800"/>
            <a:ext cx="1603375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3876675" y="25146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1880393" y="2377282"/>
            <a:ext cx="1020763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3810000" y="990600"/>
            <a:ext cx="3048000" cy="152400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Advanced Database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 - FIT - HCMUS 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7D6FB951-3657-40CA-B8F2-950EFF3658A6}"/>
              </a:ext>
            </a:extLst>
          </p:cNvPr>
          <p:cNvSpPr/>
          <p:nvPr/>
        </p:nvSpPr>
        <p:spPr>
          <a:xfrm>
            <a:off x="6781800" y="75076"/>
            <a:ext cx="2219043" cy="1165698"/>
          </a:xfrm>
          <a:prstGeom prst="cloud">
            <a:avLst/>
          </a:prstGeom>
          <a:gradFill>
            <a:gsLst>
              <a:gs pos="59000">
                <a:srgbClr val="00B050"/>
              </a:gs>
              <a:gs pos="100000">
                <a:schemeClr val="accent5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400278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Courses (cont.)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000" y="1204408"/>
            <a:ext cx="8229600" cy="47460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Explosion 1 18"/>
          <p:cNvSpPr/>
          <p:nvPr/>
        </p:nvSpPr>
        <p:spPr>
          <a:xfrm>
            <a:off x="762000" y="2286000"/>
            <a:ext cx="6905625" cy="3505200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chemeClr val="tx1"/>
                </a:solidFill>
              </a:rPr>
              <a:t>Business process analysis </a:t>
            </a:r>
          </a:p>
          <a:p>
            <a:pPr marL="285750" indent="-285750"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chemeClr val="tx1"/>
                </a:solidFill>
              </a:rPr>
              <a:t>Business process design </a:t>
            </a:r>
          </a:p>
          <a:p>
            <a:pPr marL="285750" indent="-285750"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chemeClr val="tx1"/>
                </a:solidFill>
              </a:rPr>
              <a:t>Requirements of usability 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219200" y="4191000"/>
            <a:ext cx="1371600" cy="6858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 flipV="1">
            <a:off x="4648200" y="2286000"/>
            <a:ext cx="1524000" cy="10668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3429000" y="2514600"/>
            <a:ext cx="12192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81200" y="2438400"/>
            <a:ext cx="457200" cy="1295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loud 23"/>
          <p:cNvSpPr/>
          <p:nvPr/>
        </p:nvSpPr>
        <p:spPr>
          <a:xfrm>
            <a:off x="3092905" y="930276"/>
            <a:ext cx="2590799" cy="1165225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IS Analysis &amp; Design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25" name="Cloud 24"/>
          <p:cNvSpPr/>
          <p:nvPr/>
        </p:nvSpPr>
        <p:spPr>
          <a:xfrm>
            <a:off x="152400" y="1295400"/>
            <a:ext cx="2667000" cy="1131888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Electronic Commerce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26" name="Cloud 25"/>
          <p:cNvSpPr/>
          <p:nvPr/>
        </p:nvSpPr>
        <p:spPr>
          <a:xfrm>
            <a:off x="6172200" y="2971801"/>
            <a:ext cx="2971799" cy="144780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Information Systems Development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27" name="Cloud 26"/>
          <p:cNvSpPr/>
          <p:nvPr/>
        </p:nvSpPr>
        <p:spPr>
          <a:xfrm>
            <a:off x="-152400" y="4876800"/>
            <a:ext cx="2438400" cy="137160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Human Computer Interaction 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28" name="Cloud 27"/>
          <p:cNvSpPr/>
          <p:nvPr/>
        </p:nvSpPr>
        <p:spPr>
          <a:xfrm>
            <a:off x="6019799" y="1023937"/>
            <a:ext cx="3241201" cy="1643063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Introduction to Enterprise Management</a:t>
            </a:r>
            <a:endParaRPr lang="vi-VN" sz="24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rot="16200000" flipV="1">
            <a:off x="3770312" y="4764088"/>
            <a:ext cx="892175" cy="508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5974895" y="4876799"/>
            <a:ext cx="2971800" cy="144780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8575">
            <a:solidFill>
              <a:srgbClr val="002060"/>
            </a:solidFill>
            <a:prstDash val="dash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sz="2400" dirty="0">
                <a:solidFill>
                  <a:schemeClr val="tx1"/>
                </a:solidFill>
              </a:rPr>
              <a:t>Elective courses of SE Dept.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10800000">
            <a:off x="5562600" y="4343400"/>
            <a:ext cx="838200" cy="6096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</p:cNvCxnSpPr>
          <p:nvPr/>
        </p:nvCxnSpPr>
        <p:spPr>
          <a:xfrm flipH="1">
            <a:off x="5638800" y="3695701"/>
            <a:ext cx="542618" cy="1904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loud 32"/>
          <p:cNvSpPr/>
          <p:nvPr/>
        </p:nvSpPr>
        <p:spPr>
          <a:xfrm>
            <a:off x="2590801" y="5181600"/>
            <a:ext cx="3048000" cy="1246188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IS for Business Intelligence</a:t>
            </a:r>
            <a:endParaRPr lang="vi-VN" sz="2400" dirty="0">
              <a:solidFill>
                <a:schemeClr val="tx1"/>
              </a:solidFill>
            </a:endParaRPr>
          </a:p>
        </p:txBody>
      </p:sp>
      <p:sp>
        <p:nvSpPr>
          <p:cNvPr id="34" name="Cloud 33"/>
          <p:cNvSpPr/>
          <p:nvPr/>
        </p:nvSpPr>
        <p:spPr>
          <a:xfrm>
            <a:off x="-381000" y="3211512"/>
            <a:ext cx="2667000" cy="1131888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</a:rPr>
              <a:t>Data Visualization </a:t>
            </a:r>
            <a:endParaRPr lang="vi-VN" sz="24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600200" y="3810000"/>
            <a:ext cx="685800" cy="2286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28137956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85FC-1A4B-4FFC-B4D3-9B2D03FA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E2C99-F2EC-40F5-9FB8-9636E91C9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Khoa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, Semantic Web, Smart 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di </a:t>
            </a:r>
            <a:r>
              <a:rPr lang="en-US" dirty="0" err="1"/>
              <a:t>động</a:t>
            </a:r>
            <a:r>
              <a:rPr lang="en-US" dirty="0"/>
              <a:t>, CSDL di </a:t>
            </a:r>
            <a:r>
              <a:rPr lang="en-US" dirty="0" err="1"/>
              <a:t>động</a:t>
            </a:r>
            <a:r>
              <a:rPr lang="en-US" dirty="0"/>
              <a:t>, Internet of Things</a:t>
            </a:r>
          </a:p>
          <a:p>
            <a:pPr marL="514350" indent="-514350">
              <a:buFont typeface="+mj-lt"/>
              <a:buAutoNum type="arabicPeriod"/>
            </a:pPr>
            <a:r>
              <a:rPr lang="vi-VN" dirty="0"/>
              <a:t>Tích hợp lược đồ,  Phân tích dữ liệu, kinh doanh thông minh (BI), Hệ thống tư vấn, BigData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vi-VN" dirty="0"/>
              <a:t>Bảo mật cho hệ thống thông tin</a:t>
            </a:r>
          </a:p>
          <a:p>
            <a:pPr marL="514350" indent="-514350">
              <a:buFont typeface="+mj-lt"/>
              <a:buAutoNum type="arabicPeriod"/>
            </a:pPr>
            <a:r>
              <a:rPr lang="vi-VN" dirty="0"/>
              <a:t>Hệ thống hỗ trợ, mạng xã hội học tập</a:t>
            </a:r>
          </a:p>
          <a:p>
            <a:endParaRPr lang="vi-V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6A07D-82E3-4421-BBC3-562D4713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897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2C0D4-4CDA-454D-B131-41822751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F64E3-C4E5-46E0-8604-5E816664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85800"/>
            <a:ext cx="7061439" cy="523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91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5BE0A-E142-404B-89EA-90E7983C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Information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57A07-771F-4E68-A1E5-E79774B5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An information system (IS) is a set of interrelated elements that: </a:t>
            </a:r>
          </a:p>
          <a:p>
            <a:pPr lvl="1"/>
            <a:r>
              <a:rPr lang="en-US" sz="2800" dirty="0"/>
              <a:t>Collect (input)</a:t>
            </a:r>
          </a:p>
          <a:p>
            <a:pPr lvl="1"/>
            <a:r>
              <a:rPr lang="en-US" sz="2800" dirty="0"/>
              <a:t>Manipulate (process)</a:t>
            </a:r>
          </a:p>
          <a:p>
            <a:pPr lvl="1"/>
            <a:r>
              <a:rPr lang="en-US" sz="2800" dirty="0"/>
              <a:t>Store</a:t>
            </a:r>
          </a:p>
          <a:p>
            <a:pPr lvl="1"/>
            <a:r>
              <a:rPr lang="en-US" sz="2800" dirty="0"/>
              <a:t>Disseminate (output) data and information</a:t>
            </a:r>
          </a:p>
          <a:p>
            <a:pPr lvl="1"/>
            <a:r>
              <a:rPr lang="en-US" sz="2800" dirty="0"/>
              <a:t>Provide a corrective reaction (feedback mechanism) to meet an objective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85599-B48C-4CF9-A503-3CE798DD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1E71E66-062A-493D-B3A3-A677DC7AA9B2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3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D93B-3889-43E9-9C2F-AFFDF15F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an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A3190-FF70-4A7C-981D-22955478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7" descr="Feedback is critical to the successful operation of a system." title="FIGURE 1.4 Components of an information system">
            <a:extLst>
              <a:ext uri="{FF2B5EF4-FFF2-40B4-BE49-F238E27FC236}">
                <a16:creationId xmlns:a16="http://schemas.microsoft.com/office/drawing/2014/main" id="{C7EFE338-BB63-499C-99DA-A29994AA5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828800"/>
            <a:ext cx="8854872" cy="269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12DB10A-9505-4E57-AA94-C741F6EED89A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265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7A40-DE8B-409F-8449-C4C5BF4C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Input, Processing, Output,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DB20-391B-4E6B-855F-932E6DA3C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activity of gathering and capturing raw data</a:t>
            </a:r>
          </a:p>
          <a:p>
            <a:r>
              <a:rPr lang="en-US" dirty="0"/>
              <a:t>Processing: converting data into useful outputs</a:t>
            </a:r>
          </a:p>
          <a:p>
            <a:r>
              <a:rPr lang="en-US" dirty="0"/>
              <a:t>Output: production of useful information</a:t>
            </a:r>
          </a:p>
          <a:p>
            <a:pPr lvl="1"/>
            <a:r>
              <a:rPr lang="en-US" dirty="0"/>
              <a:t>Usually in the form of documents and reports</a:t>
            </a:r>
          </a:p>
          <a:p>
            <a:r>
              <a:rPr lang="en-US" dirty="0"/>
              <a:t>Feedback: information from the system</a:t>
            </a:r>
          </a:p>
          <a:p>
            <a:pPr lvl="1"/>
            <a:r>
              <a:rPr lang="en-US" dirty="0"/>
              <a:t>Used to make changes to input or processing activities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A9B87-7BF2-49A2-969D-9AC9AB9A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02BD31-0CAF-4019-963A-7BC33D343CA5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475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AED3-6242-494B-9125-69F071F3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Type of Information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33E3E-5F3B-49B3-889C-35653A61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90A7C-22BB-42D1-8DA0-402BD46FE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26479"/>
            <a:ext cx="8077200" cy="5205041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3CF81A0-1B16-4977-A1AC-452C8DAD429D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134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9F01-B479-4A9F-9EA6-4D7F5DFE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Information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DA1AD-DD5B-46F9-9DF8-8C52BE39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2" descr="C:\Documents and Settings\74216\Desktop\C01\rainer_5e_table_01_04.tif">
            <a:extLst>
              <a:ext uri="{FF2B5EF4-FFF2-40B4-BE49-F238E27FC236}">
                <a16:creationId xmlns:a16="http://schemas.microsoft.com/office/drawing/2014/main" id="{111F1229-7A1F-4DA2-AC90-254CCCB0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143000"/>
            <a:ext cx="8058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FBF9C21-58AD-4FC9-9AB1-D0F650B38C95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0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E856-9768-4EE5-9EC9-FDA96490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Information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01112-9DFA-4FA8-8897-CC961C7D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79BCC-A872-41BD-99BA-90A46D08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7" y="1043348"/>
            <a:ext cx="8382000" cy="483660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7E8FC99-F08D-4F69-90B6-E5403EABA219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7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Concepts of Information System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356808"/>
            <a:ext cx="8229600" cy="474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201738" indent="-287338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Information vs. Data </a:t>
            </a:r>
          </a:p>
          <a:p>
            <a:r>
              <a:rPr lang="en-US" dirty="0"/>
              <a:t>Business process (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)</a:t>
            </a:r>
          </a:p>
          <a:p>
            <a:r>
              <a:rPr lang="en-US" dirty="0"/>
              <a:t>Information system development process</a:t>
            </a:r>
          </a:p>
          <a:p>
            <a:r>
              <a:rPr lang="en-US" dirty="0"/>
              <a:t>Information system development tools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NMCNTT- FIT - HCMUS </a:t>
            </a:r>
          </a:p>
        </p:txBody>
      </p:sp>
    </p:spTree>
    <p:extLst>
      <p:ext uri="{BB962C8B-B14F-4D97-AF65-F5344CB8AC3E}">
        <p14:creationId xmlns:p14="http://schemas.microsoft.com/office/powerpoint/2010/main" val="339628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9898-1C1A-40EE-87F5-A269F825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Information, and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7394F-1FF6-4912-BFEB-DA7A17618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8229600" cy="4746015"/>
          </a:xfrm>
        </p:spPr>
        <p:txBody>
          <a:bodyPr/>
          <a:lstStyle/>
          <a:p>
            <a:r>
              <a:rPr lang="en-US" sz="2800" dirty="0"/>
              <a:t>Data: raw facts</a:t>
            </a:r>
          </a:p>
          <a:p>
            <a:r>
              <a:rPr lang="en-US" sz="2800" dirty="0"/>
              <a:t>Information: collection of facts organized in such a way that they have value beyond the facts themselves</a:t>
            </a:r>
          </a:p>
          <a:p>
            <a:r>
              <a:rPr lang="en-US" sz="2800" dirty="0"/>
              <a:t>Process: set of logically related tasks performed to achieve a defined outcome</a:t>
            </a:r>
          </a:p>
          <a:p>
            <a:r>
              <a:rPr lang="en-US" sz="2800" dirty="0"/>
              <a:t>Knowledge: awareness and understanding of </a:t>
            </a:r>
            <a:r>
              <a:rPr lang="en-US" dirty="0"/>
              <a:t>someone or something which is acquired through experience or education by perceiving, discovering, or learning</a:t>
            </a:r>
            <a:endParaRPr lang="en-US" sz="2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B58BF-0FDD-403E-AAF3-8FD66E2C1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C48AF14-AF6F-4EEE-B087-87DAAD3284C0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207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3A25-EC6B-4CE4-AEED-80D7254D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C9E71-2BC1-4B28-9F3D-EA9CCABC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2" descr="Defining and organizing relationships among data creates information." title="FIGURE 1.2 Data and information">
            <a:extLst>
              <a:ext uri="{FF2B5EF4-FFF2-40B4-BE49-F238E27FC236}">
                <a16:creationId xmlns:a16="http://schemas.microsoft.com/office/drawing/2014/main" id="{5BF52158-53C6-4D0F-930E-D7F89D0FA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3" t="52872" r="4968"/>
          <a:stretch/>
        </p:blipFill>
        <p:spPr bwMode="auto">
          <a:xfrm>
            <a:off x="4267200" y="3657600"/>
            <a:ext cx="4598071" cy="17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efining and organizing relationships among data creates information." title="FIGURE 1.2 Data and information">
            <a:extLst>
              <a:ext uri="{FF2B5EF4-FFF2-40B4-BE49-F238E27FC236}">
                <a16:creationId xmlns:a16="http://schemas.microsoft.com/office/drawing/2014/main" id="{A99DF788-AB12-493C-A3DB-F07384D64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9" r="4968" b="49567"/>
          <a:stretch/>
        </p:blipFill>
        <p:spPr bwMode="auto">
          <a:xfrm>
            <a:off x="228600" y="3810000"/>
            <a:ext cx="3473128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CD24F2-A4B1-4BA7-A603-96CBAEC2E8D1}"/>
              </a:ext>
            </a:extLst>
          </p:cNvPr>
          <p:cNvSpPr/>
          <p:nvPr/>
        </p:nvSpPr>
        <p:spPr>
          <a:xfrm>
            <a:off x="1447800" y="1096446"/>
            <a:ext cx="208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Types of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1AF704-F59E-492F-A28D-7F796113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03935"/>
            <a:ext cx="6242911" cy="2042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15F268-6CFE-4D89-9FBC-F336A5C83005}"/>
              </a:ext>
            </a:extLst>
          </p:cNvPr>
          <p:cNvSpPr/>
          <p:nvPr/>
        </p:nvSpPr>
        <p:spPr>
          <a:xfrm>
            <a:off x="1392508" y="5349418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30B64-A42B-468F-8007-EE58B51FF4ED}"/>
              </a:ext>
            </a:extLst>
          </p:cNvPr>
          <p:cNvSpPr/>
          <p:nvPr/>
        </p:nvSpPr>
        <p:spPr>
          <a:xfrm>
            <a:off x="6195019" y="5372645"/>
            <a:ext cx="1725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Information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1D48F41-82B0-4780-B3A3-C105199EEFBE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3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377950" y="42863"/>
            <a:ext cx="7308850" cy="966787"/>
          </a:xfrm>
        </p:spPr>
        <p:txBody>
          <a:bodyPr/>
          <a:lstStyle/>
          <a:p>
            <a:r>
              <a:rPr lang="en-US" dirty="0"/>
              <a:t>Learning Objective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913"/>
            <a:ext cx="8534400" cy="4745037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Knowing the potential impact of information systems and having the ability to put this knowledge to work can result in a successful personal career and in organizations that reach their goals </a:t>
            </a:r>
          </a:p>
          <a:p>
            <a:pPr lvl="1">
              <a:defRPr/>
            </a:pPr>
            <a:r>
              <a:rPr lang="en-US" sz="1600" dirty="0"/>
              <a:t>Describe the components of computer-based information systems.</a:t>
            </a:r>
          </a:p>
          <a:p>
            <a:pPr lvl="1">
              <a:defRPr/>
            </a:pPr>
            <a:r>
              <a:rPr lang="en-US" sz="1600" dirty="0"/>
              <a:t>Describe the various types of information systems by breadth of</a:t>
            </a:r>
            <a:br>
              <a:rPr lang="en-US" sz="1600" dirty="0"/>
            </a:br>
            <a:r>
              <a:rPr lang="en-US" sz="1600" dirty="0"/>
              <a:t>support.</a:t>
            </a:r>
          </a:p>
          <a:p>
            <a:pPr lvl="1">
              <a:defRPr/>
            </a:pPr>
            <a:r>
              <a:rPr lang="en-US" sz="1600" dirty="0"/>
              <a:t>Identify the major information systems that support each organizational level.</a:t>
            </a:r>
          </a:p>
          <a:p>
            <a:pPr lvl="1">
              <a:defRPr/>
            </a:pPr>
            <a:r>
              <a:rPr lang="en-US" sz="1600" dirty="0"/>
              <a:t>Describe strategic information systems (SISs) and explain their advantages.</a:t>
            </a:r>
          </a:p>
          <a:p>
            <a:pPr lvl="1">
              <a:defRPr/>
            </a:pPr>
            <a:r>
              <a:rPr lang="en-US" sz="1600" dirty="0"/>
              <a:t>Describe the fundamental of database technology</a:t>
            </a:r>
          </a:p>
          <a:p>
            <a:pPr lvl="1">
              <a:defRPr/>
            </a:pPr>
            <a:r>
              <a:rPr lang="en-US" sz="1600" dirty="0"/>
              <a:t>Describe how information resources are managed and discuss the roles of the information systems department and the end users.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sz="2400" dirty="0"/>
              <a:t>Knowing the training program of Information Systems Major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D3535-B6B5-4596-848A-B8E2F14FC36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8D616BB-AE6A-4267-ADCE-A2956FDD96AD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11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B473-E539-4201-895A-E45ABF12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Transforming Data</a:t>
            </a:r>
            <a:br>
              <a:rPr lang="en-US" dirty="0"/>
            </a:br>
            <a:r>
              <a:rPr lang="en-US" dirty="0"/>
              <a:t>into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4EDE4-A7CD-43E6-9D38-7E41F12B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2" descr="Transforming data into information starts by selecting data, then organizing it, and finally manipulating the data." title="FIGURE 1.3 Process of transforming data into information">
            <a:extLst>
              <a:ext uri="{FF2B5EF4-FFF2-40B4-BE49-F238E27FC236}">
                <a16:creationId xmlns:a16="http://schemas.microsoft.com/office/drawing/2014/main" id="{30560229-EE07-4C56-AC65-6A25B93D6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7"/>
          <a:stretch/>
        </p:blipFill>
        <p:spPr bwMode="auto">
          <a:xfrm>
            <a:off x="2441812" y="1219200"/>
            <a:ext cx="5181600" cy="518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33C21D1-2BD4-4AE2-B207-5F1995D58F80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87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Information vs. data</a:t>
            </a:r>
            <a:r>
              <a:rPr lang="en-US" b="1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356808"/>
            <a:ext cx="8229600" cy="474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201738" indent="-287338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Data are streams of raw facts</a:t>
            </a:r>
          </a:p>
          <a:p>
            <a:r>
              <a:rPr lang="en-US" sz="2800" dirty="0"/>
              <a:t>Information is data shaped into meaningful form</a:t>
            </a:r>
          </a:p>
          <a:p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 - FIT - HCMUS </a:t>
            </a:r>
          </a:p>
        </p:txBody>
      </p:sp>
      <p:pic>
        <p:nvPicPr>
          <p:cNvPr id="9" name="Picture Placeholder 12" descr="Fig-1-2_MIS_12e.tif">
            <a:extLst>
              <a:ext uri="{FF2B5EF4-FFF2-40B4-BE49-F238E27FC236}">
                <a16:creationId xmlns:a16="http://schemas.microsoft.com/office/drawing/2014/main" id="{FF4259A9-A535-E84C-AE23-37778579BB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8" r="-768"/>
          <a:stretch>
            <a:fillRect/>
          </a:stretch>
        </p:blipFill>
        <p:spPr bwMode="auto">
          <a:xfrm>
            <a:off x="304800" y="2568528"/>
            <a:ext cx="8763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E04BDC2-FC06-CA48-8A5A-C63272A92623}"/>
              </a:ext>
            </a:extLst>
          </p:cNvPr>
          <p:cNvSpPr txBox="1">
            <a:spLocks/>
          </p:cNvSpPr>
          <p:nvPr/>
        </p:nvSpPr>
        <p:spPr bwMode="auto">
          <a:xfrm>
            <a:off x="6804400" y="5918880"/>
            <a:ext cx="1882399" cy="33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941D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1461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941D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/>
                <a:ea typeface="MS PGothic" charset="0"/>
                <a:cs typeface="Arial"/>
              </a:rPr>
              <a:t>From Laudon, 2016</a:t>
            </a:r>
          </a:p>
        </p:txBody>
      </p:sp>
    </p:spTree>
    <p:extLst>
      <p:ext uri="{BB962C8B-B14F-4D97-AF65-F5344CB8AC3E}">
        <p14:creationId xmlns:p14="http://schemas.microsoft.com/office/powerpoint/2010/main" val="188270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51FB-1C64-4400-8E51-B67B2C7D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Characteristics of Valuable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DE39-51AA-4A87-B57D-BE1F47F5A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/>
          <a:p>
            <a:r>
              <a:rPr lang="en-US" sz="3200" dirty="0"/>
              <a:t>The value of information is directly linked to how it helps decision makers achieve their organization’s goals</a:t>
            </a:r>
          </a:p>
          <a:p>
            <a:r>
              <a:rPr lang="en-US" sz="3200" dirty="0"/>
              <a:t>Accuracy and completeness are critical for data used in accounting for the management of company assets, e.g., cash, inventory, and equipment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2A8F2-1AAA-40C1-9CC9-6F5470A6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4E0AD72-8A33-4D6F-977C-C316F3C478EA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09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1996-89BE-4178-A67C-471250D2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Characteristics of Valuable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7AA2F-0CBE-4FBA-827F-9D0C076D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970539-D12E-4AFD-8072-C9362BFF1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4150"/>
              </p:ext>
            </p:extLst>
          </p:nvPr>
        </p:nvGraphicFramePr>
        <p:xfrm>
          <a:off x="533400" y="1268213"/>
          <a:ext cx="8388809" cy="4615580"/>
        </p:xfrm>
        <a:graphic>
          <a:graphicData uri="http://schemas.openxmlformats.org/drawingml/2006/table">
            <a:tbl>
              <a:tblPr/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2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187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45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Characteristics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5FAA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eaLnBrk="0" hangingPunct="0">
                        <a:lnSpc>
                          <a:spcPct val="115000"/>
                        </a:lnSpc>
                        <a:spcBef>
                          <a:spcPts val="45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Definitions</a:t>
                      </a:r>
                      <a:endParaRPr lang="en-US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8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Accessible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8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125730" eaLnBrk="0" hangingPunct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should be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easily accessible by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authorized users so they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can obtain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it in the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right format and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at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right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time</a:t>
                      </a:r>
                      <a:r>
                        <a:rPr lang="en-US" sz="1400" spc="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meet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their</a:t>
                      </a:r>
                      <a:r>
                        <a:rPr lang="en-US" sz="1400" spc="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needs.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Accurate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FF8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124460" eaLnBrk="0" hangingPunct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ccurate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fo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rmation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error</a:t>
                      </a:r>
                      <a:r>
                        <a:rPr lang="en-US" sz="1400" spc="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fr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ee.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some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cases,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inaccurate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ormation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generated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because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inaccurate</a:t>
                      </a:r>
                      <a:r>
                        <a:rPr lang="en-US" sz="1400" spc="47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data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is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fed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tr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an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sf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ormation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process.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commonly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called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garbage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in,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garbage</a:t>
                      </a:r>
                      <a:r>
                        <a:rPr lang="en-US" sz="1400" spc="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ou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1400" spc="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(GIGO)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D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Complete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8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153670" eaLnBrk="0" hangingPunct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Complete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contains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all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important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facts.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For</a:t>
                      </a:r>
                      <a:r>
                        <a:rPr lang="en-US" sz="1400" spc="9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example,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an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investment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report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that</a:t>
                      </a:r>
                      <a:r>
                        <a:rPr lang="en-US" sz="1400" spc="9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does not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include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all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important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costs</a:t>
                      </a:r>
                      <a:r>
                        <a:rPr lang="en-US" sz="1400" spc="1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not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complete.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Economical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FF8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135255" eaLnBrk="0" hangingPunct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should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also be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relatively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economical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produce. Decision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makers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must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always balance the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value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of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with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cost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of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producing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it.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D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Flexible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8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125730" algn="just" eaLnBrk="0" hangingPunct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Flexible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can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be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used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for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variety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of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purposes.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For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example,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on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how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much inventory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on</a:t>
                      </a:r>
                      <a:r>
                        <a:rPr lang="en-US" sz="1400" spc="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hand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for</a:t>
                      </a:r>
                      <a:r>
                        <a:rPr lang="en-US" sz="1400" spc="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particular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part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can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be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used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by</a:t>
                      </a:r>
                      <a:r>
                        <a:rPr lang="en-US" sz="1400" spc="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sales</a:t>
                      </a:r>
                      <a:r>
                        <a:rPr lang="en-US" sz="1400" spc="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representative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closing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1400" spc="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sale,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by a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production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manager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determine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whether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more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inventory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needed,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and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by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financial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executive to determine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total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value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company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has invested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inventory.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Relevant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FF8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244475" eaLnBrk="0" hangingPunct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Relevant</a:t>
                      </a:r>
                      <a:r>
                        <a:rPr lang="en-US" sz="1400" spc="-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-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-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important</a:t>
                      </a:r>
                      <a:r>
                        <a:rPr lang="en-US" sz="1400" spc="-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</a:t>
                      </a:r>
                      <a:r>
                        <a:rPr lang="en-US" sz="1400" spc="-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-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decision</a:t>
                      </a:r>
                      <a:r>
                        <a:rPr lang="en-US" sz="1400" spc="-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maker.</a:t>
                      </a:r>
                      <a:r>
                        <a:rPr lang="en-US" sz="1400" spc="-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-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showing</a:t>
                      </a:r>
                      <a:r>
                        <a:rPr lang="en-US" sz="1400" spc="-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that</a:t>
                      </a:r>
                      <a:r>
                        <a:rPr lang="en-US" sz="1400" spc="-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lumber</a:t>
                      </a:r>
                      <a:r>
                        <a:rPr lang="en-US" sz="1400" spc="-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prices might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drop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might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not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be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relevant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computer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chip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manufacturer.</a:t>
                      </a:r>
                      <a:endParaRPr lang="en-US" sz="105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523" marR="38523" marT="38523" marB="385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D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79FDB20-9F8A-4675-AD0B-5083607BD2B4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693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8542-861C-4076-8E61-BD059FDF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Valuable Information (cont’d.)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F8D72-A701-4387-B142-40E796D6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3A6E85-3070-4228-AF32-82497BAE1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94229"/>
              </p:ext>
            </p:extLst>
          </p:nvPr>
        </p:nvGraphicFramePr>
        <p:xfrm>
          <a:off x="457200" y="1600200"/>
          <a:ext cx="8458200" cy="3914686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018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45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Characteristics</a:t>
                      </a:r>
                      <a:endParaRPr lang="en-US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5FAA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eaLnBrk="0" hangingPunct="0">
                        <a:lnSpc>
                          <a:spcPct val="115000"/>
                        </a:lnSpc>
                        <a:spcBef>
                          <a:spcPts val="455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Definitions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87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059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Reliable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8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124460" eaLnBrk="0" hangingPunct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eliable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fo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rmation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can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be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tr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usted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by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users.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many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cases,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reliability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of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the</a:t>
                      </a:r>
                      <a:r>
                        <a:rPr lang="en-US" sz="1400" spc="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fo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rmation depends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on</a:t>
                      </a:r>
                      <a:r>
                        <a:rPr lang="en-US" sz="1400" spc="36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reliability</a:t>
                      </a:r>
                      <a:r>
                        <a:rPr lang="en-US" sz="1400" spc="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of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data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-c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olle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ct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ion</a:t>
                      </a:r>
                      <a:r>
                        <a:rPr lang="en-US" sz="1400" spc="4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method.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ot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her</a:t>
                      </a:r>
                      <a:r>
                        <a:rPr lang="en-US" sz="1400" spc="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instances,</a:t>
                      </a:r>
                      <a:r>
                        <a:rPr lang="en-US" sz="1400" spc="4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reliability</a:t>
                      </a:r>
                      <a:r>
                        <a:rPr lang="en-US" sz="1400" spc="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depends</a:t>
                      </a:r>
                      <a:r>
                        <a:rPr lang="en-US" sz="1400" spc="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on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source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of</a:t>
                      </a:r>
                      <a:r>
                        <a:rPr lang="en-US" sz="1400" spc="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4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fo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rmation.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rumor</a:t>
                      </a:r>
                      <a:r>
                        <a:rPr lang="en-US" sz="1400" spc="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fr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om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an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unknown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source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that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oil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prices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migh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1400" spc="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go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up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migh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1400" spc="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1400" spc="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be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reliable.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15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Secure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FF8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should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be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secure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from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access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by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unauthorized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users.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D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8059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Simple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8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210820" eaLnBrk="0" hangingPunct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-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should</a:t>
                      </a:r>
                      <a:r>
                        <a:rPr lang="en-US" sz="1400" spc="-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be</a:t>
                      </a:r>
                      <a:r>
                        <a:rPr lang="en-US" sz="1400" spc="-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simple,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not</a:t>
                      </a:r>
                      <a:r>
                        <a:rPr lang="en-US" sz="1400" spc="-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complex.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Sophisticated</a:t>
                      </a:r>
                      <a:r>
                        <a:rPr lang="en-US" sz="1400" spc="-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and</a:t>
                      </a:r>
                      <a:r>
                        <a:rPr lang="en-US" sz="1400" spc="-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detailed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-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might</a:t>
                      </a:r>
                      <a:r>
                        <a:rPr lang="en-US" sz="1400" spc="-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not</a:t>
                      </a:r>
                      <a:r>
                        <a:rPr lang="en-US" sz="1400" spc="-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be needed.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 fact,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too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much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can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cause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overload,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whereby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decision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maker has too much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and is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unable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 determine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what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really</a:t>
                      </a:r>
                      <a:r>
                        <a:rPr lang="en-US" sz="1400" spc="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important.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032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Timely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FF8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125730" eaLnBrk="0" hangingPunc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Timely</a:t>
                      </a:r>
                      <a:r>
                        <a:rPr lang="en-US" sz="1400" spc="1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1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1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delivered</a:t>
                      </a:r>
                      <a:r>
                        <a:rPr lang="en-US" sz="1400" spc="1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when</a:t>
                      </a:r>
                      <a:r>
                        <a:rPr lang="en-US" sz="1400" spc="11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it</a:t>
                      </a:r>
                      <a:r>
                        <a:rPr lang="en-US" sz="1400" spc="1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1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needed.</a:t>
                      </a:r>
                      <a:r>
                        <a:rPr lang="en-US" sz="1400" spc="1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Knowing</a:t>
                      </a:r>
                      <a:r>
                        <a:rPr lang="en-US" sz="1400" spc="1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last</a:t>
                      </a:r>
                      <a:r>
                        <a:rPr lang="en-US" sz="1400" spc="1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week</a:t>
                      </a:r>
                      <a:r>
                        <a:rPr lang="en-US" sz="1400" spc="-1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1400" spc="-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</a:t>
                      </a:r>
                      <a:r>
                        <a:rPr lang="en-US" sz="1400" spc="1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weather</a:t>
                      </a:r>
                      <a:r>
                        <a:rPr lang="en-US" sz="1400" spc="1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conditions</a:t>
                      </a:r>
                      <a:r>
                        <a:rPr lang="en-US" sz="1400" spc="1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will</a:t>
                      </a:r>
                      <a:r>
                        <a:rPr lang="en-US" sz="1400" spc="1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not</a:t>
                      </a:r>
                      <a:r>
                        <a:rPr lang="en-US" sz="1400" spc="1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help</a:t>
                      </a:r>
                      <a:r>
                        <a:rPr lang="en-US" sz="1400" spc="1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when</a:t>
                      </a:r>
                      <a:r>
                        <a:rPr lang="en-US" sz="1400" spc="1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trying</a:t>
                      </a:r>
                      <a:r>
                        <a:rPr lang="en-US" sz="1400" spc="1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</a:t>
                      </a:r>
                      <a:r>
                        <a:rPr lang="en-US" sz="1400" spc="12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decide</a:t>
                      </a:r>
                      <a:r>
                        <a:rPr lang="en-US" sz="1400" spc="1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what</a:t>
                      </a:r>
                      <a:r>
                        <a:rPr lang="en-US" sz="1400" spc="1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coat</a:t>
                      </a:r>
                      <a:r>
                        <a:rPr lang="en-US" sz="1400" spc="1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</a:t>
                      </a:r>
                      <a:r>
                        <a:rPr lang="en-US" sz="1400" spc="12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wear</a:t>
                      </a:r>
                      <a:r>
                        <a:rPr lang="en-US" sz="1400" spc="13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today.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D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041">
                <a:tc>
                  <a:txBody>
                    <a:bodyPr/>
                    <a:lstStyle/>
                    <a:p>
                      <a:pPr marL="126365" marR="0" eaLnBrk="0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Verifiable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8F5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464820" eaLnBrk="0" hangingPunct="0">
                        <a:lnSpc>
                          <a:spcPct val="10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should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be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verifiable.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This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means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that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you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can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check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it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to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make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sure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it</a:t>
                      </a:r>
                      <a:r>
                        <a:rPr lang="en-US" sz="1400" spc="1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</a:t>
                      </a:r>
                      <a:r>
                        <a:rPr lang="en-US" sz="1400" spc="10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correct, perhaps</a:t>
                      </a:r>
                      <a:r>
                        <a:rPr lang="en-US" sz="1400" spc="1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by</a:t>
                      </a:r>
                      <a:r>
                        <a:rPr lang="en-US" sz="1400" spc="1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checking</a:t>
                      </a:r>
                      <a:r>
                        <a:rPr lang="en-US" sz="1400" spc="14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many</a:t>
                      </a:r>
                      <a:r>
                        <a:rPr lang="en-US" sz="1400" spc="14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sources</a:t>
                      </a:r>
                      <a:r>
                        <a:rPr lang="en-US" sz="1400" spc="135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for</a:t>
                      </a:r>
                      <a:r>
                        <a:rPr lang="en-US" sz="1400" spc="14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</a:t>
                      </a:r>
                      <a:r>
                        <a:rPr lang="en-US" sz="1400" spc="14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same</a:t>
                      </a:r>
                      <a:r>
                        <a:rPr lang="en-US" sz="1400" spc="14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231F2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information.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002" marR="38002" marT="38002" marB="38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77BEA8D-8A17-4168-8A2F-22C49B8AC0A8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2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AB9E-BD84-4BB2-8213-7823CB09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Information,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35B02-5CF1-480B-8508-011987E0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 descr="C:\Documents and Settings\74216\Desktop\C01\rainer_5e_fig_01_02.tif">
            <a:extLst>
              <a:ext uri="{FF2B5EF4-FFF2-40B4-BE49-F238E27FC236}">
                <a16:creationId xmlns:a16="http://schemas.microsoft.com/office/drawing/2014/main" id="{C095B017-CAFF-4A8E-AFB9-42DAAB7E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031774"/>
            <a:ext cx="5486400" cy="507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20DB6A9-1355-498F-97E1-DA9F6ECB7320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4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EF13-AFEC-4FEA-8063-D6376A22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Information,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9EA9E-04D0-4283-9BA3-AEA936F4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CB877-29E5-4EB8-91A6-3B6FA8FD2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458200" cy="467536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C794FE1-3738-4E2D-A385-A460B045DC3B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198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 indent="0" algn="l">
              <a:buFontTx/>
              <a:buNone/>
            </a:pPr>
            <a:r>
              <a:rPr lang="en-US" altLang="en-US" sz="3200" b="1" kern="1200" dirty="0">
                <a:solidFill>
                  <a:srgbClr val="0070C0"/>
                </a:solidFill>
              </a:rPr>
              <a:t>What is a business process?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356808"/>
            <a:ext cx="8229600" cy="474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201738" indent="-287338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MS PGothic" charset="0"/>
              </a:rPr>
              <a:t>The </a:t>
            </a:r>
            <a:r>
              <a:rPr lang="en-US" i="1" dirty="0">
                <a:ea typeface="MS PGothic" charset="0"/>
              </a:rPr>
              <a:t>manner</a:t>
            </a:r>
            <a:r>
              <a:rPr lang="en-US" dirty="0">
                <a:ea typeface="MS PGothic" charset="0"/>
              </a:rPr>
              <a:t> in which work is organized, coordinated, and focused to produce a valuable product/service</a:t>
            </a:r>
          </a:p>
          <a:p>
            <a:r>
              <a:rPr lang="en-US" dirty="0">
                <a:ea typeface="MS PGothic" charset="0"/>
              </a:rPr>
              <a:t>The </a:t>
            </a:r>
            <a:r>
              <a:rPr lang="en-US" i="1" dirty="0">
                <a:ea typeface="MS PGothic" charset="0"/>
              </a:rPr>
              <a:t>collection of activities</a:t>
            </a:r>
            <a:r>
              <a:rPr lang="en-US" dirty="0">
                <a:ea typeface="MS PGothic" charset="0"/>
              </a:rPr>
              <a:t> required to produce a product/service</a:t>
            </a:r>
          </a:p>
          <a:p>
            <a:pPr lvl="1"/>
            <a:r>
              <a:rPr lang="en-US" dirty="0"/>
              <a:t>Supported by flows of material, information, and knowledge among the participants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2419561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6348D5-46F2-2542-B7F2-4FDF5A17426E}"/>
              </a:ext>
            </a:extLst>
          </p:cNvPr>
          <p:cNvSpPr txBox="1">
            <a:spLocks/>
          </p:cNvSpPr>
          <p:nvPr/>
        </p:nvSpPr>
        <p:spPr bwMode="auto">
          <a:xfrm>
            <a:off x="685800" y="1055992"/>
            <a:ext cx="8229600" cy="474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201738" indent="-287338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order fulfillment process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of a business process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9" name="Picture Placeholder 10" descr="Fig-2-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96"/>
          <a:stretch>
            <a:fillRect/>
          </a:stretch>
        </p:blipFill>
        <p:spPr bwMode="auto">
          <a:xfrm>
            <a:off x="1238250" y="1578616"/>
            <a:ext cx="7124700" cy="4194175"/>
          </a:xfrm>
          <a:prstGeom prst="rect">
            <a:avLst/>
          </a:prstGeom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176474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75688"/>
            <a:ext cx="8001000" cy="967312"/>
          </a:xfrm>
        </p:spPr>
        <p:txBody>
          <a:bodyPr/>
          <a:lstStyle/>
          <a:p>
            <a:r>
              <a:rPr lang="en-US" sz="2800" b="1" dirty="0"/>
              <a:t>Information system development process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1356808"/>
            <a:ext cx="8229600" cy="481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201738" indent="-287338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 software development process</a:t>
            </a:r>
          </a:p>
          <a:p>
            <a:pPr lvl="1"/>
            <a:r>
              <a:rPr lang="en-US" dirty="0"/>
              <a:t>Information systems are expressed through application software</a:t>
            </a:r>
          </a:p>
          <a:p>
            <a:pPr lvl="1"/>
            <a:endParaRPr lang="en-US" dirty="0"/>
          </a:p>
          <a:p>
            <a:r>
              <a:rPr lang="en-US" dirty="0"/>
              <a:t>Specially focus to the end-user factor </a:t>
            </a:r>
          </a:p>
          <a:p>
            <a:pPr lvl="1"/>
            <a:r>
              <a:rPr lang="en-US" dirty="0"/>
              <a:t>End-user: a person who performs tasks of a business process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22435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377950" y="42863"/>
            <a:ext cx="7308850" cy="966787"/>
          </a:xfrm>
        </p:spPr>
        <p:txBody>
          <a:bodyPr/>
          <a:lstStyle/>
          <a:p>
            <a:r>
              <a:rPr lang="en-US" dirty="0"/>
              <a:t>Content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913"/>
            <a:ext cx="8229600" cy="4745037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Why learn about Information Systems</a:t>
            </a:r>
          </a:p>
          <a:p>
            <a:pPr>
              <a:defRPr/>
            </a:pPr>
            <a:r>
              <a:rPr lang="en-US" dirty="0"/>
              <a:t>What is an Information System</a:t>
            </a:r>
          </a:p>
          <a:p>
            <a:pPr>
              <a:defRPr/>
            </a:pPr>
            <a:r>
              <a:rPr lang="en-US" dirty="0"/>
              <a:t>Computer Based Information Systems</a:t>
            </a:r>
          </a:p>
          <a:p>
            <a:pPr>
              <a:defRPr/>
            </a:pPr>
            <a:r>
              <a:rPr lang="en-US" dirty="0"/>
              <a:t>Business Information Systems</a:t>
            </a:r>
          </a:p>
          <a:p>
            <a:r>
              <a:rPr lang="en-US" dirty="0"/>
              <a:t>Database Fundamentals</a:t>
            </a:r>
          </a:p>
          <a:p>
            <a:r>
              <a:rPr lang="en-US" dirty="0"/>
              <a:t>Careers in Information Systems</a:t>
            </a:r>
          </a:p>
          <a:p>
            <a:r>
              <a:rPr lang="en-US" dirty="0"/>
              <a:t>Information Systems Major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D3535-B6B5-4596-848A-B8E2F14FC36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AB3DECD-DA68-4D1D-AC18-F0C5B5046C92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44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75688"/>
            <a:ext cx="8001000" cy="967312"/>
          </a:xfrm>
        </p:spPr>
        <p:txBody>
          <a:bodyPr/>
          <a:lstStyle/>
          <a:p>
            <a:r>
              <a:rPr lang="en-US" b="1" dirty="0"/>
              <a:t>Information system development tools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1356808"/>
            <a:ext cx="8229600" cy="481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201738" indent="-287338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 support following stages</a:t>
            </a:r>
          </a:p>
          <a:p>
            <a:pPr lvl="1"/>
            <a:r>
              <a:rPr lang="en-US" dirty="0"/>
              <a:t>Requirement collection and analysis</a:t>
            </a:r>
          </a:p>
          <a:p>
            <a:pPr lvl="1"/>
            <a:r>
              <a:rPr lang="en-US" dirty="0"/>
              <a:t>Business process analysis  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Information system analysis and design </a:t>
            </a:r>
          </a:p>
          <a:p>
            <a:pPr lvl="1"/>
            <a:r>
              <a:rPr lang="en-US" dirty="0"/>
              <a:t>Testing </a:t>
            </a:r>
          </a:p>
          <a:p>
            <a:pPr lvl="1"/>
            <a:r>
              <a:rPr lang="en-US" dirty="0"/>
              <a:t>Deployment</a:t>
            </a:r>
          </a:p>
          <a:p>
            <a:pPr lvl="1"/>
            <a:r>
              <a:rPr lang="en-US" dirty="0"/>
              <a:t>Operations/Maintenance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1314073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C430-6777-4510-B52D-6F94D048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0"/>
            <a:ext cx="7841776" cy="967312"/>
          </a:xfrm>
        </p:spPr>
        <p:txBody>
          <a:bodyPr/>
          <a:lstStyle/>
          <a:p>
            <a:pPr algn="ctr"/>
            <a:r>
              <a:rPr lang="en-US" dirty="0"/>
              <a:t>Computer-Based Information System</a:t>
            </a:r>
            <a:br>
              <a:rPr lang="en-US" dirty="0"/>
            </a:br>
            <a:r>
              <a:rPr lang="en-US" dirty="0"/>
              <a:t>(CBIS)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E44A2-8B98-487C-B008-2878496A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3A9DCC2-3901-4556-980E-06F76B83298C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64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C505-A83F-4635-BC5A-57AE643B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Computer-Based Information Systems (CBIS)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74CFF-71F2-4FC9-8603-6EB223E9E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4408"/>
            <a:ext cx="8534400" cy="4746015"/>
          </a:xfrm>
        </p:spPr>
        <p:txBody>
          <a:bodyPr/>
          <a:lstStyle/>
          <a:p>
            <a:r>
              <a:rPr lang="en-US" dirty="0"/>
              <a:t>Definition:</a:t>
            </a:r>
            <a:r>
              <a:rPr lang="en-US" b="1" dirty="0"/>
              <a:t> </a:t>
            </a:r>
            <a:r>
              <a:rPr lang="en-US" dirty="0"/>
              <a:t>is an information system that uses computer technology to perform some or all of its intended tasks. </a:t>
            </a:r>
          </a:p>
          <a:p>
            <a:endParaRPr lang="en-US" dirty="0"/>
          </a:p>
          <a:p>
            <a:r>
              <a:rPr lang="en-US" dirty="0"/>
              <a:t>Companies are incorporating CBIS into their products and services</a:t>
            </a:r>
          </a:p>
          <a:p>
            <a:pPr lvl="1"/>
            <a:r>
              <a:rPr lang="en-US" dirty="0"/>
              <a:t>Example: investment tools for clients of Fidelity Investments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88E4E-502C-4DBA-9BD7-7CF8A364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867D789-9DD4-4233-9E81-697D3FC35210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26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F4F1-4A37-4E71-900F-8DD2EB53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Computer-Based Information Systems (CBIS)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90A86-D4D9-4594-8282-E7FF3318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2" descr="C:\Documents and Settings\74216\Desktop\C01\rainer_5e_table_01_03.tif">
            <a:extLst>
              <a:ext uri="{FF2B5EF4-FFF2-40B4-BE49-F238E27FC236}">
                <a16:creationId xmlns:a16="http://schemas.microsoft.com/office/drawing/2014/main" id="{6FC0C37B-FFF9-4C96-9BE4-130DBD893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8596021" cy="291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35FF8F0-91DA-4C1D-AA4B-557991FBC00E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654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EC8D-0F47-4F11-84D7-C25D5505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CBIS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7CF8-22DC-411F-AE06-FF9B7277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2" descr="Hardware, software, telecommunications, people, and procedures are part of a business’s technology infrastructure." title="FIGURE 1.6 Components of a computer-based information system">
            <a:extLst>
              <a:ext uri="{FF2B5EF4-FFF2-40B4-BE49-F238E27FC236}">
                <a16:creationId xmlns:a16="http://schemas.microsoft.com/office/drawing/2014/main" id="{3C445E3E-5FE8-44E4-B882-431144261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9"/>
          <a:stretch/>
        </p:blipFill>
        <p:spPr bwMode="auto">
          <a:xfrm>
            <a:off x="684336" y="1219200"/>
            <a:ext cx="7545264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6D28AA6-949F-474F-8B66-853BA5AA1321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96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EFD7-7608-4607-ADEF-DB9E64AE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CBIS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8FF86-591E-46DD-B7A3-3BDC7F82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 descr="C:\Documents and Settings\74216\Desktop\C01\rainer_5e_fig_01_03.tif">
            <a:extLst>
              <a:ext uri="{FF2B5EF4-FFF2-40B4-BE49-F238E27FC236}">
                <a16:creationId xmlns:a16="http://schemas.microsoft.com/office/drawing/2014/main" id="{77E5EA7C-1941-4624-9B90-1031F6FE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09934"/>
            <a:ext cx="6286500" cy="490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97831CC-1144-4FA1-B5AB-930753F38704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58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8190-7052-46CA-A926-60C4070A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CBIS: Hardware, Software, and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A3B97-D797-4FB5-8BFA-2B711B755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Hardware: computer equipment used to perform input, processing, storage, and output activities</a:t>
            </a:r>
          </a:p>
          <a:p>
            <a:r>
              <a:rPr lang="en-US" dirty="0"/>
              <a:t>Software: computer programs that govern the operation of the computer</a:t>
            </a:r>
          </a:p>
          <a:p>
            <a:r>
              <a:rPr lang="en-US" dirty="0"/>
              <a:t>Database: organized collection of facts and information</a:t>
            </a:r>
          </a:p>
          <a:p>
            <a:pPr lvl="1"/>
            <a:r>
              <a:rPr lang="en-US" dirty="0"/>
              <a:t>Typically consists of two or more related data files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85C9B-5DA5-4E8C-A09F-F3A32D78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E066547-E72E-4455-919B-65B1A2331CF1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68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3385-0F56-42B5-9D98-46329FE4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CBIS: Telecommunications, Networks, and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254E3-BB98-4BD7-80CA-F451FDFF1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2962"/>
            <a:ext cx="8229600" cy="4746015"/>
          </a:xfrm>
        </p:spPr>
        <p:txBody>
          <a:bodyPr/>
          <a:lstStyle/>
          <a:p>
            <a:r>
              <a:rPr lang="en-US" dirty="0"/>
              <a:t>Telecommunications: electronic transmission of signals for communications</a:t>
            </a:r>
          </a:p>
          <a:p>
            <a:r>
              <a:rPr lang="en-US" dirty="0"/>
              <a:t>Networks connect computers and equipment enabling electronic communication</a:t>
            </a:r>
          </a:p>
          <a:p>
            <a:r>
              <a:rPr lang="en-US" dirty="0"/>
              <a:t>Internet: world’s largest computer network</a:t>
            </a:r>
          </a:p>
          <a:p>
            <a:pPr lvl="1"/>
            <a:r>
              <a:rPr lang="en-US" dirty="0"/>
              <a:t>Thousands of interconnected networks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76535-9037-4773-AEEC-49B9CFF1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3A0A182-F5BB-4BD9-A90F-A1BD590B0E16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695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01E5-D17E-4EE3-9AE7-04255E5D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CBIS: Cloud-Computing and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5F891-E05B-4F17-9BDA-A7D3FA9C8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Cloud-computing environment: </a:t>
            </a:r>
          </a:p>
          <a:p>
            <a:pPr lvl="1"/>
            <a:r>
              <a:rPr lang="en-US" sz="2800" dirty="0"/>
              <a:t>Provides software and data storage via the Internet in order to:</a:t>
            </a:r>
          </a:p>
          <a:p>
            <a:pPr lvl="2"/>
            <a:r>
              <a:rPr lang="en-US" sz="2400" dirty="0"/>
              <a:t>Run services on another organization’s computer hardware</a:t>
            </a:r>
          </a:p>
          <a:p>
            <a:pPr lvl="2"/>
            <a:r>
              <a:rPr lang="en-US" sz="2400" dirty="0"/>
              <a:t>Easily access software and data	</a:t>
            </a:r>
          </a:p>
          <a:p>
            <a:r>
              <a:rPr lang="en-US" sz="3200" dirty="0"/>
              <a:t>World Wide Web (WWW or Web)</a:t>
            </a:r>
          </a:p>
          <a:p>
            <a:pPr lvl="1"/>
            <a:r>
              <a:rPr lang="en-US" sz="2800" dirty="0"/>
              <a:t>Network of links on the Internet to documents containing text, graphics, video, and sound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9AE32-D3B2-4547-B423-D5B4AF64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25BCCF0-2856-4506-9F0B-53128CD3F334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142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A0E-8029-42C1-97A9-C3F8620D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CBIS: Intranets and Extranets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815B2-7774-466D-917D-F11B75FB5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Intranet: internal network that allows people within an organization to exchange information and work on projects</a:t>
            </a:r>
          </a:p>
          <a:p>
            <a:r>
              <a:rPr lang="en-US" sz="3200" dirty="0"/>
              <a:t>Extranet: network based on Web technologies</a:t>
            </a:r>
          </a:p>
          <a:p>
            <a:pPr lvl="1"/>
            <a:r>
              <a:rPr lang="en-US" sz="2800" dirty="0"/>
              <a:t>Allows selected outsiders, e.g., business partners and customers, to access authorized resources of a company’s intranet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060C8-FF25-4357-B6A0-CBD09C5D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8EB2710-B9CE-4C3F-8323-2B2156CA4EFA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5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C430-6777-4510-B52D-6F94D048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0"/>
            <a:ext cx="7841776" cy="967312"/>
          </a:xfrm>
        </p:spPr>
        <p:txBody>
          <a:bodyPr/>
          <a:lstStyle/>
          <a:p>
            <a:r>
              <a:rPr lang="en-US" dirty="0"/>
              <a:t>Why Learn About Information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E44A2-8B98-487C-B008-2878496A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08C7E1-CFFF-46AB-BC3E-AFEEFA1C7E7E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74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3709-7F6E-4356-9D09-772667BF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CBIS: People and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DED90-4CA3-42CA-BE3B-F9046B97D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People are the most important element in most computer-based information systems</a:t>
            </a:r>
          </a:p>
          <a:p>
            <a:r>
              <a:rPr lang="en-US" sz="3200" dirty="0"/>
              <a:t>Procedures: strategies, policies, methods, and rules for using a CBIS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4ACA-EC0C-4981-8446-DD1CEDEC8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18F5D4E-1551-4B7E-884A-365F1D2B7536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089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C430-6777-4510-B52D-6F94D048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68" y="2286000"/>
            <a:ext cx="7778208" cy="967312"/>
          </a:xfrm>
        </p:spPr>
        <p:txBody>
          <a:bodyPr/>
          <a:lstStyle/>
          <a:p>
            <a:pPr algn="ctr"/>
            <a:r>
              <a:rPr lang="en-US" dirty="0"/>
              <a:t>Business Information System (BIS)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E44A2-8B98-487C-B008-2878496A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859CA3D-1ECB-40B6-ADF3-4A754699315A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502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29A1-AFC1-4051-B637-7F29F772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CA29-E2DF-43F6-BC4F-C09ADC3D6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types of information systems:</a:t>
            </a:r>
          </a:p>
          <a:p>
            <a:pPr lvl="1"/>
            <a:r>
              <a:rPr lang="en-US" dirty="0"/>
              <a:t>Systems for electronic and mobile commerce, transaction processing, management information, and decision support</a:t>
            </a:r>
          </a:p>
          <a:p>
            <a:r>
              <a:rPr lang="en-US" dirty="0"/>
              <a:t>Special-purpose systems are utilized by some companies</a:t>
            </a:r>
          </a:p>
          <a:p>
            <a:pPr lvl="1"/>
            <a:r>
              <a:rPr lang="en-US" dirty="0"/>
              <a:t>Example: virtual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785BB-6084-4D3F-8A11-E24AD4308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4F33C5F-7A24-421C-8852-EF88636AA330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58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746015"/>
          </a:xfrm>
        </p:spPr>
        <p:txBody>
          <a:bodyPr/>
          <a:lstStyle/>
          <a:p>
            <a:r>
              <a:rPr lang="en-US" sz="2400" dirty="0"/>
              <a:t>Operational Excellence</a:t>
            </a:r>
          </a:p>
          <a:p>
            <a:pPr lvl="1"/>
            <a:r>
              <a:rPr lang="en-US" sz="2000" dirty="0"/>
              <a:t>Improve the efficiency of operations in order to achieve higher profitability. E.g. having the correct amount of stock in store so consumers can always get want they want</a:t>
            </a:r>
          </a:p>
          <a:p>
            <a:r>
              <a:rPr lang="en-US" sz="2400" dirty="0"/>
              <a:t>New product services and business models</a:t>
            </a:r>
          </a:p>
          <a:p>
            <a:pPr lvl="1"/>
            <a:r>
              <a:rPr lang="en-US" sz="2000" dirty="0"/>
              <a:t>IS systems play a major role for businesses in creating new products and services. New business models can be created and these can describe how a company produce, create and sell there products. </a:t>
            </a:r>
          </a:p>
          <a:p>
            <a:r>
              <a:rPr lang="en-US" sz="2400" dirty="0"/>
              <a:t>Customer and Supplier intimacy</a:t>
            </a:r>
          </a:p>
          <a:p>
            <a:pPr lvl="1"/>
            <a:r>
              <a:rPr lang="en-US" sz="2000" dirty="0"/>
              <a:t>The better services a company provides its consumers with more likely they are too come back to them and as result the more they will buy off the supplier therefore creating a good relationship with both parties.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46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/>
          <a:lstStyle/>
          <a:p>
            <a:r>
              <a:rPr lang="en-US" sz="2400" dirty="0"/>
              <a:t>Improved decision making</a:t>
            </a:r>
          </a:p>
          <a:p>
            <a:pPr lvl="1"/>
            <a:r>
              <a:rPr lang="en-US" sz="2000" dirty="0"/>
              <a:t>Managers can use real time data to make better decisions and not have to waste time looking for  information.</a:t>
            </a:r>
          </a:p>
          <a:p>
            <a:r>
              <a:rPr lang="en-US" sz="2400" dirty="0"/>
              <a:t>Competitive advantage</a:t>
            </a:r>
          </a:p>
          <a:p>
            <a:pPr lvl="1"/>
            <a:r>
              <a:rPr lang="en-US" sz="2000" dirty="0"/>
              <a:t>IS systems will generally create a competitive advantage over their rivals</a:t>
            </a:r>
          </a:p>
          <a:p>
            <a:r>
              <a:rPr lang="en-US" sz="2400" dirty="0"/>
              <a:t>Day to Day survival</a:t>
            </a:r>
          </a:p>
          <a:p>
            <a:pPr lvl="1"/>
            <a:r>
              <a:rPr lang="en-US" sz="2000" dirty="0"/>
              <a:t>Business invest in these systems to make their jobs as easy as possibly. </a:t>
            </a:r>
          </a:p>
          <a:p>
            <a:pPr lvl="1"/>
            <a:r>
              <a:rPr lang="en-US" sz="2000" dirty="0"/>
              <a:t>Example: is Citibank introduced the first ATM machine to make it easier for customers to access their money and to cut down queues in their banks.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72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773" y="304800"/>
            <a:ext cx="622019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42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branches of BIS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728587"/>
              </p:ext>
            </p:extLst>
          </p:nvPr>
        </p:nvGraphicFramePr>
        <p:xfrm>
          <a:off x="457200" y="914401"/>
          <a:ext cx="8229600" cy="5035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12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branches of BIS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318273"/>
              </p:ext>
            </p:extLst>
          </p:nvPr>
        </p:nvGraphicFramePr>
        <p:xfrm>
          <a:off x="1371600" y="1219200"/>
          <a:ext cx="4800600" cy="4745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" name="Up-Down Arrow 5"/>
          <p:cNvSpPr/>
          <p:nvPr/>
        </p:nvSpPr>
        <p:spPr>
          <a:xfrm>
            <a:off x="152400" y="1295400"/>
            <a:ext cx="533400" cy="48006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5029200"/>
            <a:ext cx="65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810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Middle managers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28956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Senior managers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152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Executives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9000" y="3048000"/>
            <a:ext cx="381000" cy="2895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E-Commerce, e-business, mobile commerce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96200" y="1143000"/>
            <a:ext cx="381000" cy="480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Enterprise Systems - ERP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53400" y="1143000"/>
            <a:ext cx="381000" cy="4800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Data Management (Database, Advanced DB, DBMS, etc.)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57800" y="2362200"/>
            <a:ext cx="381000" cy="12192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Expert Systems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15000" y="1828800"/>
            <a:ext cx="381000" cy="2590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Business Intelligent &amp; Data warehouse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81800" y="1981200"/>
            <a:ext cx="381000" cy="304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Knowledge Management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48400" y="2971800"/>
            <a:ext cx="381000" cy="2971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Artificial Intelligence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86800" y="1143000"/>
            <a:ext cx="381000" cy="4800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Security in Information Systems</a:t>
            </a:r>
          </a:p>
        </p:txBody>
      </p:sp>
    </p:spTree>
    <p:extLst>
      <p:ext uri="{BB962C8B-B14F-4D97-AF65-F5344CB8AC3E}">
        <p14:creationId xmlns:p14="http://schemas.microsoft.com/office/powerpoint/2010/main" val="917959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A01A-FA2C-4855-A739-2E0F9516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and Mobile Commerce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E4E73-F99C-4E8A-946B-BEE3DF121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E-commerce: business transactions executed electronically</a:t>
            </a:r>
          </a:p>
          <a:p>
            <a:pPr lvl="1"/>
            <a:r>
              <a:rPr lang="en-US" sz="2800" dirty="0"/>
              <a:t>Business-to-business (B2B)</a:t>
            </a:r>
          </a:p>
          <a:p>
            <a:pPr lvl="1"/>
            <a:r>
              <a:rPr lang="en-US" sz="2800" dirty="0"/>
              <a:t>Business-to-consumer (B2C)</a:t>
            </a:r>
          </a:p>
          <a:p>
            <a:pPr lvl="1"/>
            <a:r>
              <a:rPr lang="en-US" sz="2800" dirty="0"/>
              <a:t>Consumer-to-consumer (C2C)</a:t>
            </a:r>
          </a:p>
          <a:p>
            <a:pPr lvl="1"/>
            <a:r>
              <a:rPr lang="en-US" sz="2800" dirty="0"/>
              <a:t>Between business and the public sector</a:t>
            </a:r>
          </a:p>
          <a:p>
            <a:pPr lvl="1"/>
            <a:r>
              <a:rPr lang="en-US" sz="2800" dirty="0"/>
              <a:t>Between consumers and the public sector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E8FC2-CEF8-4B06-89B0-7487F8A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0D82B24-CB50-4207-8492-855FED9B89F6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82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02F9-D5A4-449C-8BCA-375A3D2E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Mobile Commerce, E-commerce, and Electronic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54B88-F197-4FC6-BE40-5C231E799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commerce (m-commerce): the use of mobile, wireless devices to place orders and conduct business</a:t>
            </a:r>
          </a:p>
          <a:p>
            <a:r>
              <a:rPr lang="en-US" dirty="0"/>
              <a:t>E-commerce offers many advantages for streamlining work activities</a:t>
            </a:r>
          </a:p>
          <a:p>
            <a:r>
              <a:rPr lang="en-US" dirty="0"/>
              <a:t>Electronic business (e-business) uses information systems and the Internet to perform all business-related tasks and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4777-07F1-4C9F-A429-4FC27F3A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F75B4B-C060-4A93-ABCB-40F903217B02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19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5DB4-C41D-4855-BEC1-115748B0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About 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7A8C7-EB5A-4A66-ABF9-EB91D930C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610600" cy="4746015"/>
          </a:xfrm>
        </p:spPr>
        <p:txBody>
          <a:bodyPr/>
          <a:lstStyle/>
          <a:p>
            <a:r>
              <a:rPr lang="en-US" dirty="0"/>
              <a:t>There are many examples of the ways in which information systems and technologies are embedded in your lives:</a:t>
            </a:r>
          </a:p>
          <a:p>
            <a:pPr lvl="1"/>
            <a:r>
              <a:rPr lang="en-US" sz="1800" dirty="0"/>
              <a:t>Register for classes</a:t>
            </a:r>
          </a:p>
          <a:p>
            <a:pPr lvl="1"/>
            <a:r>
              <a:rPr lang="en-US" sz="1800" dirty="0"/>
              <a:t>Take classes, and not just classes from your university</a:t>
            </a:r>
          </a:p>
          <a:p>
            <a:pPr lvl="1"/>
            <a:r>
              <a:rPr lang="en-US" sz="1800" dirty="0"/>
              <a:t>Access class syllabi, information, PowerPoints, and lectures</a:t>
            </a:r>
          </a:p>
          <a:p>
            <a:pPr lvl="1"/>
            <a:r>
              <a:rPr lang="en-US" sz="1800" dirty="0"/>
              <a:t>Research class papers and presentations</a:t>
            </a:r>
          </a:p>
          <a:p>
            <a:pPr lvl="1"/>
            <a:r>
              <a:rPr lang="en-US" sz="1800" dirty="0"/>
              <a:t>Conduct banking</a:t>
            </a:r>
          </a:p>
          <a:p>
            <a:pPr lvl="1"/>
            <a:r>
              <a:rPr lang="en-US" sz="1800" dirty="0"/>
              <a:t>Pay your bills</a:t>
            </a:r>
          </a:p>
          <a:p>
            <a:pPr lvl="1"/>
            <a:r>
              <a:rPr lang="en-US" sz="1800" dirty="0"/>
              <a:t>Research, shop, and buy products from companies or other people</a:t>
            </a:r>
          </a:p>
          <a:p>
            <a:pPr lvl="1"/>
            <a:r>
              <a:rPr lang="en-US" sz="1800" dirty="0"/>
              <a:t>Sell your “stuff ”</a:t>
            </a:r>
          </a:p>
          <a:p>
            <a:pPr lvl="1"/>
            <a:r>
              <a:rPr lang="en-US" sz="1800" dirty="0"/>
              <a:t>Search for, and apply for, jobs</a:t>
            </a:r>
          </a:p>
          <a:p>
            <a:pPr lvl="1"/>
            <a:r>
              <a:rPr lang="en-US" sz="1800" dirty="0"/>
              <a:t>Make your travel reservations (hotel, airline, rental car) </a:t>
            </a:r>
            <a:br>
              <a:rPr lang="en-US" sz="2000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EC9D3-BFD8-4443-A167-20160315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A7F5D7D-AED9-415B-8D7A-805148A80D10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98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0D42A-EE02-457C-A952-807D47A8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Commerce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1B6F9-F9DA-46C3-859E-E5F38AC7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5" name="Picture 2" descr="E-commerce greatly simplifies purchasing." title="FIGURE 1.16 Electronic commerce (e-commerce)">
            <a:extLst>
              <a:ext uri="{FF2B5EF4-FFF2-40B4-BE49-F238E27FC236}">
                <a16:creationId xmlns:a16="http://schemas.microsoft.com/office/drawing/2014/main" id="{96306A40-6EB4-4FD5-AF3E-D0B9B21D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50765"/>
            <a:ext cx="6020972" cy="489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49E6B6B-FE60-4B6B-A4D3-F12E079CAF98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828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17F1-60EE-483A-AACC-4DE829AA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Business (E-business)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3C16B-459E-4104-8D1B-02D39A84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5" name="Picture 8" descr="E-business goes beyond e-commerce to include using information systems and the Internet to perform all business-related tasks and functions, such as accounting, finance, marketing, manufacturing, and human resources activities." title="FIGURE 1.17 Electronic business (e-business)">
            <a:extLst>
              <a:ext uri="{FF2B5EF4-FFF2-40B4-BE49-F238E27FC236}">
                <a16:creationId xmlns:a16="http://schemas.microsoft.com/office/drawing/2014/main" id="{7EC4B0D6-E9EA-4F40-ABF4-46C4C545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893325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1F93D4B-8BC6-4953-9B2E-CF2DB55BC34E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303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B4D0-14FA-488B-B491-073B11E4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Enterprise Systems- Transaction Processing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E8A0A-9380-44D4-8BDA-56EBB8C61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4408"/>
            <a:ext cx="8534400" cy="4746015"/>
          </a:xfrm>
        </p:spPr>
        <p:txBody>
          <a:bodyPr/>
          <a:lstStyle/>
          <a:p>
            <a:r>
              <a:rPr lang="en-US" sz="3200" dirty="0"/>
              <a:t>Transaction </a:t>
            </a:r>
          </a:p>
          <a:p>
            <a:pPr lvl="1"/>
            <a:r>
              <a:rPr lang="en-US" sz="2800" dirty="0"/>
              <a:t>Any business-related exchange, such as payments to employees and sales to customers </a:t>
            </a:r>
          </a:p>
          <a:p>
            <a:r>
              <a:rPr lang="en-US" sz="3200" dirty="0"/>
              <a:t>Transaction processing system (TPS)</a:t>
            </a:r>
          </a:p>
          <a:p>
            <a:pPr lvl="1"/>
            <a:r>
              <a:rPr lang="en-US" sz="2800" dirty="0"/>
              <a:t>An organized collection of people, procedures, software, databases, and devices</a:t>
            </a:r>
          </a:p>
          <a:p>
            <a:pPr lvl="1"/>
            <a:r>
              <a:rPr lang="en-US" sz="2800" dirty="0"/>
              <a:t>Used to perform and record completed business transactions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6E21B-8369-4032-A6C5-E09CDF4C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7983098-C5EB-41D2-B32D-E87808441B7D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83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B972-C605-43C7-9A65-A8884246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Transaction Processing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D0018-EE77-43E5-84D9-329F3588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5" name="Picture 2" descr="The online reservation system is at the center of a collection of information systems used by airlines." title="FIGURE 1.18 Integrated transaction processing system">
            <a:extLst>
              <a:ext uri="{FF2B5EF4-FFF2-40B4-BE49-F238E27FC236}">
                <a16:creationId xmlns:a16="http://schemas.microsoft.com/office/drawing/2014/main" id="{698E034A-1467-4CED-AB6A-43B30D460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89"/>
          <a:stretch/>
        </p:blipFill>
        <p:spPr bwMode="auto">
          <a:xfrm>
            <a:off x="1524000" y="1219200"/>
            <a:ext cx="6629399" cy="536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ED9D544-CEC3-47A2-9F33-18A34DD585E0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43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A93A-6DF9-4F82-9B77-9A13A35C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Enterprise Systems- Enterprise Resource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9727-2148-4F0A-A67A-94460F539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Enterprise resource planning (ERP) system</a:t>
            </a:r>
          </a:p>
          <a:p>
            <a:pPr lvl="1"/>
            <a:r>
              <a:rPr lang="en-US" sz="2800" dirty="0"/>
              <a:t>A set of integrated programs </a:t>
            </a:r>
          </a:p>
          <a:p>
            <a:pPr lvl="1"/>
            <a:r>
              <a:rPr lang="en-US" sz="2800" dirty="0"/>
              <a:t>Manages the vital business operations for an entire multisite, global organization</a:t>
            </a:r>
          </a:p>
          <a:p>
            <a:r>
              <a:rPr lang="en-US" sz="3200" dirty="0"/>
              <a:t>Most ERP systems provide integrated software to support manufacturing and finance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4D827-DA3D-46BF-9C97-6FF1EC75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947C7D1-58DF-4FE1-875E-3B2C2E7686AD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61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97AC-675D-412F-AB8E-DA13E9BA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ERP II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E749C-E584-4ED6-A03E-C37B1D79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FF848-3E8F-40B9-B5BB-9A0719E5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04" y="838200"/>
            <a:ext cx="7621296" cy="62317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4B90F-95B3-4F73-BEBD-572395E2DD36}"/>
              </a:ext>
            </a:extLst>
          </p:cNvPr>
          <p:cNvSpPr/>
          <p:nvPr/>
        </p:nvSpPr>
        <p:spPr>
          <a:xfrm>
            <a:off x="7391400" y="5562600"/>
            <a:ext cx="1066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90511B8-4E32-4EB3-9F1C-172A8E48DC20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439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6582-7148-4613-8375-76AE9837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Decision Support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AF6C-AFE3-47FF-80C5-983DF42EA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Management information system (MIS) </a:t>
            </a:r>
          </a:p>
          <a:p>
            <a:pPr lvl="1"/>
            <a:r>
              <a:rPr lang="en-US" sz="2800" dirty="0"/>
              <a:t>Organized collection of people, procedures, software, databases, and devices </a:t>
            </a:r>
          </a:p>
          <a:p>
            <a:pPr lvl="1"/>
            <a:r>
              <a:rPr lang="en-US" sz="2800" dirty="0"/>
              <a:t>Provides routine information to managers and decision makers</a:t>
            </a:r>
          </a:p>
          <a:p>
            <a:pPr lvl="1"/>
            <a:r>
              <a:rPr lang="en-US" sz="2800" dirty="0"/>
              <a:t>Focuses on operational efficiency</a:t>
            </a:r>
          </a:p>
          <a:p>
            <a:pPr lvl="1"/>
            <a:r>
              <a:rPr lang="en-US" sz="2800" dirty="0"/>
              <a:t>Provides standard reports generated with data and information from the TPS or ERP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CE196-8321-4DB8-BCD5-54E6C215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38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4394-A7D0-4F01-A3B1-7CDD86F1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Information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0FF10-BD1B-4DB4-81C0-110FBFAD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5" name="Picture 7" descr="Functional management information systems draw data from the organization’s transaction processing system." title="FIGURE 1.19 Management information system">
            <a:extLst>
              <a:ext uri="{FF2B5EF4-FFF2-40B4-BE49-F238E27FC236}">
                <a16:creationId xmlns:a16="http://schemas.microsoft.com/office/drawing/2014/main" id="{1CC55FD7-60E9-4197-A9FC-05887E5A4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949567"/>
            <a:ext cx="5803296" cy="513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E4A082-96FB-4657-86F1-5DD876F8D43C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35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ADC77-C100-438B-9209-6F713E3F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5AB31-4E30-4249-8BAF-5A0399771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7"/>
          <a:stretch/>
        </p:blipFill>
        <p:spPr>
          <a:xfrm>
            <a:off x="2104722" y="-13040"/>
            <a:ext cx="5997335" cy="6379511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82DC3D8-A770-4A6F-93EC-06D66B34D121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15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CA2F-948E-477A-9D64-33E4F7F8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Support System (DSS)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F694-8D24-407D-86DD-F08159F90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An organized collection of people, procedures, software, databases, and devices that support problem-specific decision making</a:t>
            </a:r>
          </a:p>
          <a:p>
            <a:pPr lvl="1"/>
            <a:r>
              <a:rPr lang="en-US" sz="2800" dirty="0"/>
              <a:t>Focus is on making effective decisions</a:t>
            </a:r>
          </a:p>
          <a:p>
            <a:r>
              <a:rPr lang="en-US" sz="3200" dirty="0"/>
              <a:t>A DSS can include the following:</a:t>
            </a:r>
          </a:p>
          <a:p>
            <a:pPr lvl="1"/>
            <a:r>
              <a:rPr lang="en-US" sz="2800" dirty="0"/>
              <a:t>Model base</a:t>
            </a:r>
          </a:p>
          <a:p>
            <a:pPr lvl="1"/>
            <a:r>
              <a:rPr lang="en-US" sz="2800" dirty="0"/>
              <a:t>Database</a:t>
            </a:r>
          </a:p>
          <a:p>
            <a:pPr lvl="1"/>
            <a:r>
              <a:rPr lang="en-US" sz="2800" dirty="0"/>
              <a:t>User interface or dialogue manager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9C650-7E5D-4401-959B-478FF9A3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78946C0-F970-4509-86E0-308DC09B52B6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9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7C017-BFE6-4551-A191-BF83AA5C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About 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135B-EBAA-401C-B7F7-F8ADE679B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Information systems are used in almost every profession, including:</a:t>
            </a:r>
          </a:p>
          <a:p>
            <a:pPr marL="742950" lvl="1" indent="-285750" defTabSz="914400" fontAlgn="auto">
              <a:spcAft>
                <a:spcPts val="0"/>
              </a:spcAft>
              <a:buClrTx/>
              <a:buFont typeface="Arial" panose="020B0604020202020204" pitchFamily="34" charset="0"/>
              <a:buChar char="–"/>
            </a:pPr>
            <a:r>
              <a:rPr lang="en-US" dirty="0">
                <a:solidFill>
                  <a:prstClr val="black"/>
                </a:solidFill>
              </a:rPr>
              <a:t>Entrepreneurs</a:t>
            </a:r>
          </a:p>
          <a:p>
            <a:pPr marL="742950" lvl="1" indent="-285750" defTabSz="914400" fontAlgn="auto">
              <a:spcAft>
                <a:spcPts val="0"/>
              </a:spcAft>
              <a:buClrTx/>
              <a:buFont typeface="Arial" panose="020B0604020202020204" pitchFamily="34" charset="0"/>
              <a:buChar char="–"/>
            </a:pPr>
            <a:r>
              <a:rPr lang="en-US" dirty="0">
                <a:solidFill>
                  <a:prstClr val="black"/>
                </a:solidFill>
              </a:rPr>
              <a:t>Small companies to large multinationals</a:t>
            </a:r>
          </a:p>
          <a:p>
            <a:pPr marL="742950" lvl="1" indent="-285750" defTabSz="914400" fontAlgn="auto">
              <a:spcAft>
                <a:spcPts val="0"/>
              </a:spcAft>
              <a:buClrTx/>
              <a:buFont typeface="Arial" panose="020B0604020202020204" pitchFamily="34" charset="0"/>
              <a:buChar char="–"/>
            </a:pPr>
            <a:r>
              <a:rPr lang="en-US" dirty="0">
                <a:solidFill>
                  <a:prstClr val="black"/>
                </a:solidFill>
              </a:rPr>
              <a:t>Accounting, marketing, management</a:t>
            </a:r>
          </a:p>
          <a:p>
            <a:endParaRPr lang="en-US" dirty="0"/>
          </a:p>
          <a:p>
            <a:r>
              <a:rPr lang="en-US" dirty="0"/>
              <a:t>Information systems are indispensable tools to help you to achieve your career goals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E858C-FF21-44F5-ACB6-4DE72264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4F2CEFA-3B13-44B4-9583-84F5B1B8E451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027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BC73-3E0A-4B66-8B7F-83F4F63A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DSS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AF61D-8FF0-4FF9-A645-6CE0D206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5" name="Picture 7" descr="A DSS typically includes a model base, database, and user interface." title="FIGURE 1.20 Essential DSS elements">
            <a:extLst>
              <a:ext uri="{FF2B5EF4-FFF2-40B4-BE49-F238E27FC236}">
                <a16:creationId xmlns:a16="http://schemas.microsoft.com/office/drawing/2014/main" id="{B41F67FB-537D-40FC-A197-8A2EB6034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871388"/>
            <a:ext cx="7219711" cy="523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34FD99A-EE34-4A41-9B5B-475FB8CC0B9A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689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513A-BC67-4A45-9367-9F93B3F0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B132-452F-49B8-82D1-A23610F53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Knowledge management systems (KMSs)</a:t>
            </a:r>
          </a:p>
          <a:p>
            <a:pPr lvl="1"/>
            <a:r>
              <a:rPr lang="en-US" sz="2800" dirty="0"/>
              <a:t>An organized collection of people, procedures, software, databases, and devices</a:t>
            </a:r>
          </a:p>
          <a:p>
            <a:pPr lvl="1"/>
            <a:r>
              <a:rPr lang="en-US" sz="2800" dirty="0"/>
              <a:t>Create, store, share, and use the organization’s knowledge and experience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FD815-19F7-485D-A710-7B9F9944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9993F75-DE81-49B1-B7E7-F57ECE9C591C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568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4DF8-22F7-4472-978A-1D1A614B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Management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EAB81-CBB7-4B93-A4D6-E1EBB118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5" name="Picture 2" descr="Managing knowledge means an organization can capture and retain specialized knowledge for future use." title="FIGURE 1.21 Knowledge management process">
            <a:extLst>
              <a:ext uri="{FF2B5EF4-FFF2-40B4-BE49-F238E27FC236}">
                <a16:creationId xmlns:a16="http://schemas.microsoft.com/office/drawing/2014/main" id="{D2F781A4-D5D8-4CF5-A72B-986A9FA92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57"/>
          <a:stretch/>
        </p:blipFill>
        <p:spPr bwMode="auto">
          <a:xfrm>
            <a:off x="1828800" y="1371600"/>
            <a:ext cx="5751219" cy="4400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FF3B36E-7463-45F9-8740-91646B949FA0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12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CBC8-3D4C-4981-A9EB-1F008E35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(AI)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0F8A2-9EDD-4CB2-8E7B-A42C5C10F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computer system takes on characteristics of human intelligence</a:t>
            </a:r>
          </a:p>
          <a:p>
            <a:r>
              <a:rPr lang="en-US" sz="3200" dirty="0"/>
              <a:t>Examples of AI applications: games, medical diagnoses, and automobile operation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74F7-EB2D-486E-AFE1-C9467A1D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17DD857-484D-468E-A527-8EA39625A37C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055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E4F6-37DF-4B4F-B4E7-F849ED80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4" y="42622"/>
            <a:ext cx="7232176" cy="967312"/>
          </a:xfrm>
        </p:spPr>
        <p:txBody>
          <a:bodyPr/>
          <a:lstStyle/>
          <a:p>
            <a:r>
              <a:rPr lang="en-US" dirty="0"/>
              <a:t>Major Branches of Artificial</a:t>
            </a:r>
            <a:br>
              <a:rPr lang="en-US" dirty="0"/>
            </a:br>
            <a:r>
              <a:rPr lang="en-US" dirty="0"/>
              <a:t>Intelligence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E2138-D626-47F0-94C6-15D7D84A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7" descr="The field of AI includes several branches, including robotics and learning systems." title="FIGURE 1.22 Major branches of artificial Intelligence">
            <a:extLst>
              <a:ext uri="{FF2B5EF4-FFF2-40B4-BE49-F238E27FC236}">
                <a16:creationId xmlns:a16="http://schemas.microsoft.com/office/drawing/2014/main" id="{62B8E6F6-6412-45E2-9365-DCD5AC30D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5400"/>
            <a:ext cx="6553200" cy="465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7457E9B-6C41-4E99-A81D-475B6EF27471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084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9B32-96B5-4A10-844B-FF0A4F1E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Subfields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4BE9F-1397-4CA7-9C07-F0AFF5A59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8072"/>
            <a:ext cx="8229600" cy="4746015"/>
          </a:xfrm>
        </p:spPr>
        <p:txBody>
          <a:bodyPr/>
          <a:lstStyle/>
          <a:p>
            <a:r>
              <a:rPr lang="en-US" sz="2400" dirty="0"/>
              <a:t>Robotics: machines take over complex, dangerous, routine or boring tasks</a:t>
            </a:r>
          </a:p>
          <a:p>
            <a:r>
              <a:rPr lang="en-US" sz="2400" dirty="0"/>
              <a:t>Vision systems allow devices to see, store and process images</a:t>
            </a:r>
          </a:p>
          <a:p>
            <a:r>
              <a:rPr lang="en-US" sz="2400" dirty="0"/>
              <a:t>Natural language processing involves computers understanding and acting on verbal or written commands</a:t>
            </a:r>
          </a:p>
          <a:p>
            <a:r>
              <a:rPr lang="en-US" sz="2400" dirty="0"/>
              <a:t>Learning systems allow computers to learn from past mistakes or experiences</a:t>
            </a:r>
          </a:p>
          <a:p>
            <a:r>
              <a:rPr lang="en-US" sz="2400" dirty="0"/>
              <a:t>Neural networks allow computers to recognize and act on patterns or trends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5DB7C-B83A-4D93-9EE5-AFFF6817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5F26649-712A-4807-8F88-9C7CD68CECAF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654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600F-E9BB-4055-B8F9-C6D54A5A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Systems and Virtual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C242-BDCF-4291-9C24-A431CA01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Expert systems give computers the ability to make suggestions and function like an expert in a particular field</a:t>
            </a:r>
          </a:p>
          <a:p>
            <a:pPr lvl="1"/>
            <a:r>
              <a:rPr lang="en-US" sz="2800" dirty="0"/>
              <a:t>Knowledge base contains data, rules, procedures, and relationships used by expert system </a:t>
            </a:r>
          </a:p>
          <a:p>
            <a:r>
              <a:rPr lang="en-US" sz="3200" dirty="0"/>
              <a:t>Virtual reality: simulation of a real or imagined environment that can be experienced visually in three dimensions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944D1-3094-4A16-9820-AD76B312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E1413CB-B120-408A-86A8-868BE97467E1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428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C430-6777-4510-B52D-6F94D048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0"/>
            <a:ext cx="7841776" cy="967312"/>
          </a:xfrm>
        </p:spPr>
        <p:txBody>
          <a:bodyPr/>
          <a:lstStyle/>
          <a:p>
            <a:pPr algn="ctr"/>
            <a:r>
              <a:rPr lang="en-US" dirty="0"/>
              <a:t>Database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E44A2-8B98-487C-B008-2878496A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53B7B60-5D69-4C0D-BC91-D94F73A4AAF4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52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06FD-4F7F-4EC9-BE0F-69DB09E3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577BA-68C0-4308-ABC6-6C3EC955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A2BF4-DE4B-4D1F-8330-75136B52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94"/>
          <a:stretch/>
        </p:blipFill>
        <p:spPr>
          <a:xfrm>
            <a:off x="76200" y="1828800"/>
            <a:ext cx="8882739" cy="259079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43169E2-DDE5-498D-BDE8-58E8A5E866FB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881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2AE9-0D17-4C6C-8D21-95EE88C4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1977-9323-4B03-8296-8DD1B8F9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79849-8911-4828-B1F8-29C954FA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1600"/>
            <a:ext cx="9144000" cy="3662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2347BB-427B-442D-A38A-ABE4EAF7085B}"/>
              </a:ext>
            </a:extLst>
          </p:cNvPr>
          <p:cNvSpPr/>
          <p:nvPr/>
        </p:nvSpPr>
        <p:spPr>
          <a:xfrm>
            <a:off x="457200" y="5012073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inionPro-Regular"/>
              </a:rPr>
              <a:t>A database management system (DBMS) provides access to all data in the database.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107C43D-55BB-4F71-8853-335F7228A5D8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DE3E-67ED-4CFA-906A-C748F996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4" y="42622"/>
            <a:ext cx="6851176" cy="967312"/>
          </a:xfrm>
        </p:spPr>
        <p:txBody>
          <a:bodyPr/>
          <a:lstStyle/>
          <a:p>
            <a:r>
              <a:rPr lang="en-US" dirty="0"/>
              <a:t>Why Learn About 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3DDEF-4DC9-4487-94E6-B8E9D570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C:\Documents and Settings\74216\Desktop\C01\rainer_5e_table_01_01.tif">
            <a:extLst>
              <a:ext uri="{FF2B5EF4-FFF2-40B4-BE49-F238E27FC236}">
                <a16:creationId xmlns:a16="http://schemas.microsoft.com/office/drawing/2014/main" id="{379FA877-1092-4356-A7F4-BA4EDF37C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59091"/>
            <a:ext cx="6483350" cy="585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198840A-CAD9-4EC4-942C-06F795C3B77E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446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1887-5998-4247-A17F-8C8604B9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6B64B-FB30-406A-A32E-6B3097CA7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205C2-52E9-427C-978D-EFAEFA47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308258" cy="3219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2868B0-7184-47EC-912A-C60AB882F63F}"/>
              </a:ext>
            </a:extLst>
          </p:cNvPr>
          <p:cNvSpPr/>
          <p:nvPr/>
        </p:nvSpPr>
        <p:spPr>
          <a:xfrm>
            <a:off x="2122328" y="4800600"/>
            <a:ext cx="655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MinionPro-Regular"/>
              </a:rPr>
              <a:t>Hierarchy of data for a computer-based file.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br>
              <a:rPr lang="en-US" sz="2000" b="1" dirty="0">
                <a:solidFill>
                  <a:srgbClr val="0070C0"/>
                </a:solidFill>
              </a:rPr>
            </a:b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0914444-827F-44B0-B74A-17ACFF072105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91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F6378775-0937-46DD-A93F-954E04461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738" y="1"/>
            <a:ext cx="7935912" cy="874712"/>
          </a:xfrm>
        </p:spPr>
        <p:txBody>
          <a:bodyPr/>
          <a:lstStyle/>
          <a:p>
            <a:pPr eaLnBrk="1" hangingPunct="1"/>
            <a:r>
              <a:rPr lang="en-US" altLang="en-US" dirty="0"/>
              <a:t>  Database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8D6D92E6-9F1D-429E-88E8-26B4EC01C4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1025525"/>
            <a:ext cx="6858000" cy="197961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Central repository of shared data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Data is managed by a controlling agent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Stored in a standardized, convenient form</a:t>
            </a:r>
          </a:p>
        </p:txBody>
      </p:sp>
      <p:sp>
        <p:nvSpPr>
          <p:cNvPr id="14340" name="AutoShape 139">
            <a:extLst>
              <a:ext uri="{FF2B5EF4-FFF2-40B4-BE49-F238E27FC236}">
                <a16:creationId xmlns:a16="http://schemas.microsoft.com/office/drawing/2014/main" id="{838D33DE-0B1F-452D-871C-16588C92E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978150"/>
            <a:ext cx="2209800" cy="3200400"/>
          </a:xfrm>
          <a:prstGeom prst="flowChartMagneticDisk">
            <a:avLst/>
          </a:prstGeom>
          <a:solidFill>
            <a:srgbClr val="969696"/>
          </a:solidFill>
          <a:ln w="25400">
            <a:solidFill>
              <a:srgbClr val="99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en-US" altLang="en-US">
              <a:latin typeface="Tahoma" panose="020B060403050404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>
                <a:latin typeface="Tahoma" panose="020B0604030504040204" pitchFamily="34" charset="0"/>
                <a:cs typeface="Arial" panose="020B0604020202020204" pitchFamily="34" charset="0"/>
              </a:rPr>
              <a:t> Central Database</a:t>
            </a:r>
          </a:p>
          <a:p>
            <a:pPr algn="ctr" eaLnBrk="1" hangingPunct="1"/>
            <a:endParaRPr lang="en-US" altLang="en-US">
              <a:latin typeface="Tahoma" panose="020B060403050404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>
                <a:latin typeface="Tahoma" panose="020B0604030504040204" pitchFamily="34" charset="0"/>
                <a:cs typeface="Arial" panose="020B0604020202020204" pitchFamily="34" charset="0"/>
              </a:rPr>
              <a:t>Contains employee,</a:t>
            </a:r>
          </a:p>
          <a:p>
            <a:pPr algn="ctr" eaLnBrk="1" hangingPunct="1"/>
            <a:r>
              <a:rPr lang="en-US" altLang="en-US">
                <a:latin typeface="Tahoma" panose="020B0604030504040204" pitchFamily="34" charset="0"/>
                <a:cs typeface="Arial" panose="020B0604020202020204" pitchFamily="34" charset="0"/>
              </a:rPr>
              <a:t>order, inventory, </a:t>
            </a:r>
          </a:p>
          <a:p>
            <a:pPr algn="ctr" eaLnBrk="1" hangingPunct="1"/>
            <a:r>
              <a:rPr lang="en-US" altLang="en-US">
                <a:latin typeface="Tahoma" panose="020B0604030504040204" pitchFamily="34" charset="0"/>
                <a:cs typeface="Arial" panose="020B0604020202020204" pitchFamily="34" charset="0"/>
              </a:rPr>
              <a:t>pricing, and </a:t>
            </a:r>
          </a:p>
          <a:p>
            <a:pPr algn="ctr" eaLnBrk="1" hangingPunct="1"/>
            <a:r>
              <a:rPr lang="en-US" altLang="en-US">
                <a:latin typeface="Tahoma" panose="020B0604030504040204" pitchFamily="34" charset="0"/>
                <a:cs typeface="Arial" panose="020B0604020202020204" pitchFamily="34" charset="0"/>
              </a:rPr>
              <a:t>customer data</a:t>
            </a:r>
          </a:p>
        </p:txBody>
      </p:sp>
      <p:sp>
        <p:nvSpPr>
          <p:cNvPr id="14341" name="Text Box 1028">
            <a:extLst>
              <a:ext uri="{FF2B5EF4-FFF2-40B4-BE49-F238E27FC236}">
                <a16:creationId xmlns:a16="http://schemas.microsoft.com/office/drawing/2014/main" id="{EFD0AA47-9707-4411-9092-3C8B69246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886200"/>
            <a:ext cx="4343400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99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Requires a Database Management System (DBMS)</a:t>
            </a:r>
            <a:endParaRPr lang="en-US" altLang="en-US" sz="2400">
              <a:solidFill>
                <a:srgbClr val="99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5384360-E1A7-419B-9F34-6AE07984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A6EBDC-5DA2-4B63-828A-687BB7D6499E}" type="slidenum">
              <a:rPr lang="en-US" altLang="en-US" smtClean="0"/>
              <a:pPr>
                <a:defRPr/>
              </a:pPr>
              <a:t>71</a:t>
            </a:fld>
            <a:endParaRPr lang="en-US" alt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6FE165F-2CDB-4DD0-B7D4-F5834D3DBDBB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8E717D5C-648F-4896-912F-DBF5B0F8A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3167"/>
            <a:ext cx="7935912" cy="1039813"/>
          </a:xfrm>
        </p:spPr>
        <p:txBody>
          <a:bodyPr/>
          <a:lstStyle/>
          <a:p>
            <a:pPr eaLnBrk="1" hangingPunct="1"/>
            <a:r>
              <a:rPr lang="en-US" altLang="en-US" dirty="0"/>
              <a:t>Database Management System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8D9E3-159B-49D4-A619-134C1A7C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9EEB6-93C6-4C38-A0F9-7600722F1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BE2239-9C1E-45EC-B99C-EE057C898E8F}" type="slidenum">
              <a:rPr lang="en-US" altLang="en-US" smtClean="0"/>
              <a:pPr>
                <a:defRPr/>
              </a:pPr>
              <a:t>72</a:t>
            </a:fld>
            <a:endParaRPr lang="en-US" altLang="en-US" dirty="0"/>
          </a:p>
        </p:txBody>
      </p:sp>
      <p:sp>
        <p:nvSpPr>
          <p:cNvPr id="17413" name="Rectangle 131">
            <a:extLst>
              <a:ext uri="{FF2B5EF4-FFF2-40B4-BE49-F238E27FC236}">
                <a16:creationId xmlns:a16="http://schemas.microsoft.com/office/drawing/2014/main" id="{DD52BB49-D494-4E23-828C-80E56ACFE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084388"/>
            <a:ext cx="1676400" cy="914400"/>
          </a:xfrm>
          <a:prstGeom prst="rect">
            <a:avLst/>
          </a:prstGeom>
          <a:solidFill>
            <a:srgbClr val="969696"/>
          </a:solidFill>
          <a:ln w="25400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Order Filing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 System</a:t>
            </a:r>
          </a:p>
        </p:txBody>
      </p:sp>
      <p:sp>
        <p:nvSpPr>
          <p:cNvPr id="17414" name="Rectangle 133">
            <a:extLst>
              <a:ext uri="{FF2B5EF4-FFF2-40B4-BE49-F238E27FC236}">
                <a16:creationId xmlns:a16="http://schemas.microsoft.com/office/drawing/2014/main" id="{2AE8FBB4-6BE4-4B64-9338-38CADCC63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227388"/>
            <a:ext cx="1676400" cy="914400"/>
          </a:xfrm>
          <a:prstGeom prst="rect">
            <a:avLst/>
          </a:prstGeom>
          <a:solidFill>
            <a:srgbClr val="969696"/>
          </a:solidFill>
          <a:ln w="25400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Invoicing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 System</a:t>
            </a:r>
          </a:p>
        </p:txBody>
      </p:sp>
      <p:sp>
        <p:nvSpPr>
          <p:cNvPr id="17415" name="Rectangle 134">
            <a:extLst>
              <a:ext uri="{FF2B5EF4-FFF2-40B4-BE49-F238E27FC236}">
                <a16:creationId xmlns:a16="http://schemas.microsoft.com/office/drawing/2014/main" id="{B39E295F-41CE-42D3-B9B2-351095490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370388"/>
            <a:ext cx="1676400" cy="914400"/>
          </a:xfrm>
          <a:prstGeom prst="rect">
            <a:avLst/>
          </a:prstGeom>
          <a:solidFill>
            <a:srgbClr val="969696"/>
          </a:solidFill>
          <a:ln w="25400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Payroll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 System</a:t>
            </a:r>
          </a:p>
        </p:txBody>
      </p:sp>
      <p:sp>
        <p:nvSpPr>
          <p:cNvPr id="17416" name="Rectangle 135">
            <a:extLst>
              <a:ext uri="{FF2B5EF4-FFF2-40B4-BE49-F238E27FC236}">
                <a16:creationId xmlns:a16="http://schemas.microsoft.com/office/drawing/2014/main" id="{29974C92-724B-4278-A7AD-03F12B26F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227388"/>
            <a:ext cx="1676400" cy="914400"/>
          </a:xfrm>
          <a:prstGeom prst="rect">
            <a:avLst/>
          </a:prstGeom>
          <a:solidFill>
            <a:srgbClr val="969696"/>
          </a:solidFill>
          <a:ln w="25400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DBMS</a:t>
            </a:r>
          </a:p>
        </p:txBody>
      </p:sp>
      <p:sp>
        <p:nvSpPr>
          <p:cNvPr id="17417" name="Line 136">
            <a:extLst>
              <a:ext uri="{FF2B5EF4-FFF2-40B4-BE49-F238E27FC236}">
                <a16:creationId xmlns:a16="http://schemas.microsoft.com/office/drawing/2014/main" id="{DF12D91E-5DCB-4671-BCFD-216FC0D1CD9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2465388"/>
            <a:ext cx="1371600" cy="838200"/>
          </a:xfrm>
          <a:prstGeom prst="line">
            <a:avLst/>
          </a:prstGeom>
          <a:noFill/>
          <a:ln w="254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18" name="Line 137">
            <a:extLst>
              <a:ext uri="{FF2B5EF4-FFF2-40B4-BE49-F238E27FC236}">
                <a16:creationId xmlns:a16="http://schemas.microsoft.com/office/drawing/2014/main" id="{A7CC2DB8-BE74-4906-AA20-D9210D458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684588"/>
            <a:ext cx="1371600" cy="0"/>
          </a:xfrm>
          <a:prstGeom prst="line">
            <a:avLst/>
          </a:prstGeom>
          <a:noFill/>
          <a:ln w="254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19" name="Line 138">
            <a:extLst>
              <a:ext uri="{FF2B5EF4-FFF2-40B4-BE49-F238E27FC236}">
                <a16:creationId xmlns:a16="http://schemas.microsoft.com/office/drawing/2014/main" id="{C660F15C-419A-4DCE-BDAB-94B038850F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3989388"/>
            <a:ext cx="1371600" cy="838200"/>
          </a:xfrm>
          <a:prstGeom prst="line">
            <a:avLst/>
          </a:prstGeom>
          <a:noFill/>
          <a:ln w="254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20" name="AutoShape 139">
            <a:extLst>
              <a:ext uri="{FF2B5EF4-FFF2-40B4-BE49-F238E27FC236}">
                <a16:creationId xmlns:a16="http://schemas.microsoft.com/office/drawing/2014/main" id="{938290E1-1999-4D65-BFFE-E3DA91732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160588"/>
            <a:ext cx="2209800" cy="3200400"/>
          </a:xfrm>
          <a:prstGeom prst="flowChartMagneticDisk">
            <a:avLst/>
          </a:prstGeom>
          <a:solidFill>
            <a:srgbClr val="969696"/>
          </a:solidFill>
          <a:ln w="25400">
            <a:solidFill>
              <a:srgbClr val="990000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Central database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Contains employee,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order, inventory,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pricing, and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  <a:cs typeface="Arial" panose="020B0604020202020204" pitchFamily="34" charset="0"/>
              </a:rPr>
              <a:t>customer data</a:t>
            </a:r>
          </a:p>
        </p:txBody>
      </p:sp>
      <p:sp>
        <p:nvSpPr>
          <p:cNvPr id="17421" name="Line 140">
            <a:extLst>
              <a:ext uri="{FF2B5EF4-FFF2-40B4-BE49-F238E27FC236}">
                <a16:creationId xmlns:a16="http://schemas.microsoft.com/office/drawing/2014/main" id="{C582C837-1BDD-4B19-8787-EC71CDC3CD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684588"/>
            <a:ext cx="838200" cy="0"/>
          </a:xfrm>
          <a:prstGeom prst="line">
            <a:avLst/>
          </a:prstGeom>
          <a:noFill/>
          <a:ln w="254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424" name="Rectangle 1">
            <a:extLst>
              <a:ext uri="{FF2B5EF4-FFF2-40B4-BE49-F238E27FC236}">
                <a16:creationId xmlns:a16="http://schemas.microsoft.com/office/drawing/2014/main" id="{E6DF4C03-AA47-4073-B30F-B0A5CC668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139825"/>
            <a:ext cx="7639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chemeClr val="bg1"/>
              </a:buClr>
              <a:buSzPct val="65000"/>
            </a:pPr>
            <a:r>
              <a:rPr lang="en-US" altLang="en-US">
                <a:solidFill>
                  <a:srgbClr val="000000"/>
                </a:solidFill>
                <a:latin typeface="Tahoma" panose="020B0604030504040204" pitchFamily="34" charset="0"/>
              </a:rPr>
              <a:t>A software system that is used to create, maintain, and provide controlled access to user databases</a:t>
            </a:r>
          </a:p>
        </p:txBody>
      </p:sp>
      <p:sp>
        <p:nvSpPr>
          <p:cNvPr id="17425" name="Rectangle 2">
            <a:extLst>
              <a:ext uri="{FF2B5EF4-FFF2-40B4-BE49-F238E27FC236}">
                <a16:creationId xmlns:a16="http://schemas.microsoft.com/office/drawing/2014/main" id="{592F1DC0-1993-4216-9C9B-4BE95A886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411788"/>
            <a:ext cx="6324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DBMS manages data resources like an operating system manages hardware resources</a:t>
            </a:r>
            <a:endParaRPr lang="en-US" altLang="en-US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4BBB8A96-C185-434C-A1B6-46AFCB4AD253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75688"/>
            <a:ext cx="7308376" cy="96731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C</a:t>
            </a:r>
            <a:r>
              <a:rPr lang="en-US" altLang="en-US" b="1" dirty="0"/>
              <a:t>onceptual layers of a database implementation</a:t>
            </a:r>
            <a:endParaRPr lang="en-US" b="1" dirty="0"/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80869"/>
            <a:ext cx="2133600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 b="1">
                <a:solidFill>
                  <a:srgbClr val="FFFFFF"/>
                </a:solidFill>
                <a:latin typeface="Tahoma" pitchFamily="34" charset="0"/>
              </a:rPr>
              <a:pPr/>
              <a:t>73</a:t>
            </a:fld>
            <a:endParaRPr lang="en-US" b="1" dirty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76200" y="6492875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200" i="1" dirty="0">
                <a:solidFill>
                  <a:schemeClr val="bg1"/>
                </a:solidFill>
                <a:latin typeface="+mn-lt"/>
              </a:rPr>
              <a:t>NMCNTT - FIT - HCMUS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092DD-C851-0049-B299-4D3ADD3C34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84"/>
            <a:ext cx="9144000" cy="285603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84F416-8650-4845-ADBD-E7F9020FB7A9}"/>
              </a:ext>
            </a:extLst>
          </p:cNvPr>
          <p:cNvSpPr txBox="1">
            <a:spLocks/>
          </p:cNvSpPr>
          <p:nvPr/>
        </p:nvSpPr>
        <p:spPr bwMode="auto">
          <a:xfrm>
            <a:off x="6991028" y="5623398"/>
            <a:ext cx="213359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941D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1461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941D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/>
                <a:ea typeface="MS PGothic" charset="0"/>
                <a:cs typeface="Arial"/>
              </a:rPr>
              <a:t>From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/>
                <a:ea typeface="MS PGothic" charset="0"/>
                <a:cs typeface="Arial"/>
              </a:rPr>
              <a:t>Brookshear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/>
                <a:ea typeface="MS PGothic" charset="0"/>
                <a:cs typeface="Arial"/>
              </a:rPr>
              <a:t>, 2015 </a:t>
            </a:r>
          </a:p>
        </p:txBody>
      </p:sp>
    </p:spTree>
    <p:extLst>
      <p:ext uri="{BB962C8B-B14F-4D97-AF65-F5344CB8AC3E}">
        <p14:creationId xmlns:p14="http://schemas.microsoft.com/office/powerpoint/2010/main" val="273198520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Database models 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80869"/>
            <a:ext cx="2133600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 b="1">
                <a:solidFill>
                  <a:srgbClr val="FFFFFF"/>
                </a:solidFill>
                <a:latin typeface="Tahoma" pitchFamily="34" charset="0"/>
              </a:rPr>
              <a:pPr/>
              <a:t>74</a:t>
            </a:fld>
            <a:endParaRPr lang="en-US" b="1" dirty="0">
              <a:solidFill>
                <a:srgbClr val="FFFFFF"/>
              </a:solidFill>
              <a:latin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conceptual view of a database</a:t>
            </a:r>
          </a:p>
          <a:p>
            <a:pPr lvl="1"/>
            <a:r>
              <a:rPr lang="en-US" dirty="0"/>
              <a:t>Entity Relationship Model (ERM)</a:t>
            </a:r>
          </a:p>
          <a:p>
            <a:pPr lvl="1"/>
            <a:r>
              <a:rPr lang="en-US" dirty="0"/>
              <a:t>Relational Model </a:t>
            </a:r>
          </a:p>
          <a:p>
            <a:pPr lvl="1"/>
            <a:r>
              <a:rPr lang="en-US" dirty="0"/>
              <a:t>Object-oriented Model </a:t>
            </a:r>
          </a:p>
          <a:p>
            <a:pPr lvl="1"/>
            <a:r>
              <a:rPr lang="en-US" dirty="0"/>
              <a:t>Hierarchical Model</a:t>
            </a:r>
          </a:p>
          <a:p>
            <a:pPr lvl="1"/>
            <a:r>
              <a:rPr lang="en-US" dirty="0"/>
              <a:t>NoSQL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ERM, Relational model is the most popular model</a:t>
            </a:r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76200" y="6492875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200" i="1" dirty="0">
                <a:solidFill>
                  <a:schemeClr val="bg1"/>
                </a:solidFill>
                <a:latin typeface="+mn-lt"/>
              </a:rPr>
              <a:t>NMCNTT - FIT - HCMUS</a:t>
            </a:r>
          </a:p>
        </p:txBody>
      </p:sp>
    </p:spTree>
    <p:extLst>
      <p:ext uri="{BB962C8B-B14F-4D97-AF65-F5344CB8AC3E}">
        <p14:creationId xmlns:p14="http://schemas.microsoft.com/office/powerpoint/2010/main" val="363142749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1C10DB5-5A7A-4577-99BA-C1203920A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-152400"/>
            <a:ext cx="7935912" cy="1325563"/>
          </a:xfrm>
        </p:spPr>
        <p:txBody>
          <a:bodyPr/>
          <a:lstStyle/>
          <a:p>
            <a:r>
              <a:rPr lang="en-US" altLang="en-US" dirty="0"/>
              <a:t>Evolution of Data Models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E5F222-5BB4-4D07-AC77-DFB55D80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F889E3-ADCB-419E-9A06-D2BFFB9AC896}" type="slidenum">
              <a:rPr lang="en-US" altLang="en-US" smtClean="0"/>
              <a:pPr>
                <a:defRPr/>
              </a:pPr>
              <a:t>75</a:t>
            </a:fld>
            <a:endParaRPr lang="en-US" altLang="en-US" dirty="0"/>
          </a:p>
        </p:txBody>
      </p:sp>
      <p:pic>
        <p:nvPicPr>
          <p:cNvPr id="15366" name="Picture 6" descr="Screen Clipping">
            <a:extLst>
              <a:ext uri="{FF2B5EF4-FFF2-40B4-BE49-F238E27FC236}">
                <a16:creationId xmlns:a16="http://schemas.microsoft.com/office/drawing/2014/main" id="{D067569F-34D6-4517-98F1-F674778A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10059" b="6845"/>
          <a:stretch>
            <a:fillRect/>
          </a:stretch>
        </p:blipFill>
        <p:spPr bwMode="auto">
          <a:xfrm>
            <a:off x="1219200" y="1066800"/>
            <a:ext cx="6918325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DF7B55C-F379-44C5-BA03-19FCF4729C39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676B-1AE3-470A-8238-866168F0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94B98-3FF3-4B2B-8123-A15951A8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718FF-7923-4AD8-AA77-EC378D38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09934"/>
            <a:ext cx="6934200" cy="5043055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6545E47-FC90-437E-A0C0-6900E13E592A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40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Relational database model</a:t>
            </a:r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934200" y="6480869"/>
            <a:ext cx="2133600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B3E1C30-EDAC-4794-8334-722972E35C9F}" type="slidenum">
              <a:rPr lang="en-US" b="1">
                <a:solidFill>
                  <a:srgbClr val="FFFFFF"/>
                </a:solidFill>
                <a:latin typeface="Tahoma" pitchFamily="34" charset="0"/>
              </a:rPr>
              <a:pPr/>
              <a:t>77</a:t>
            </a:fld>
            <a:endParaRPr lang="en-US" b="1" dirty="0">
              <a:solidFill>
                <a:srgbClr val="FFFFFF"/>
              </a:solidFill>
              <a:latin typeface="Tahom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08541-7B72-4440-A598-74C2BB9E8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7"/>
          <a:stretch/>
        </p:blipFill>
        <p:spPr>
          <a:xfrm>
            <a:off x="548272" y="1215059"/>
            <a:ext cx="8138528" cy="4427882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094F6D9-AE08-4FB5-BCC3-3A7AEB3A395F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330816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8496-B8BE-4196-A0E2-65A97715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1EF9D-8625-4BE6-AC39-85769D698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Structured query language (SQL)</a:t>
            </a:r>
          </a:p>
          <a:p>
            <a:pPr lvl="1"/>
            <a:r>
              <a:rPr lang="en-US" dirty="0"/>
              <a:t>Operations to manipulate tuples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BCB6-866D-439D-86A8-8022D63F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4BC59B3-08C6-495C-BC6C-639D912C8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269699"/>
            <a:ext cx="6864824" cy="3886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201738" indent="-287338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EmplId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, Dept</a:t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A</a:t>
            </a:r>
            <a:r>
              <a:rPr lang="en-US" sz="2400" dirty="0">
                <a:solidFill>
                  <a:srgbClr val="800000"/>
                </a:solidFill>
                <a:latin typeface="Consolas" pitchFamily="49" charset="0"/>
                <a:cs typeface="Consolas" pitchFamily="49" charset="0"/>
              </a:rPr>
              <a:t>ssignment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9A3416"/>
                </a:solidFill>
                <a:latin typeface="Consolas" pitchFamily="49" charset="0"/>
                <a:cs typeface="Consolas" pitchFamily="49" charset="0"/>
              </a:rPr>
              <a:t>Job</a:t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9A3416"/>
                </a:solidFill>
                <a:latin typeface="Consolas" pitchFamily="49" charset="0"/>
                <a:cs typeface="Consolas" pitchFamily="49" charset="0"/>
              </a:rPr>
              <a:t>Assignment</a:t>
            </a:r>
            <a:r>
              <a:rPr lang="en-US" sz="2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.JobId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=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J</a:t>
            </a:r>
            <a:r>
              <a:rPr lang="en-US" sz="2400" dirty="0" err="1">
                <a:solidFill>
                  <a:srgbClr val="9A3416"/>
                </a:solidFill>
                <a:latin typeface="Consolas" pitchFamily="49" charset="0"/>
                <a:cs typeface="Consolas" pitchFamily="49" charset="0"/>
              </a:rPr>
              <a:t>ob</a:t>
            </a:r>
            <a:r>
              <a:rPr lang="en-US" sz="2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.JobId</a:t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AND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800000"/>
                </a:solidFill>
                <a:latin typeface="Consolas" pitchFamily="49" charset="0"/>
                <a:cs typeface="Consolas" pitchFamily="49" charset="0"/>
              </a:rPr>
              <a:t>Assignment</a:t>
            </a:r>
            <a:r>
              <a:rPr lang="en-US" sz="2400" dirty="0" err="1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.TermData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2400" dirty="0">
                <a:solidFill>
                  <a:srgbClr val="800080"/>
                </a:solidFill>
                <a:latin typeface="Consolas" pitchFamily="49" charset="0"/>
                <a:cs typeface="Consolas" pitchFamily="49" charset="0"/>
              </a:rPr>
              <a:t>'*'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endParaRPr lang="en-US" sz="2400" dirty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defRPr/>
            </a:pP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INSERT INTO </a:t>
            </a:r>
            <a:r>
              <a:rPr lang="en-US" sz="2400" dirty="0">
                <a:solidFill>
                  <a:srgbClr val="9A3416"/>
                </a:solidFill>
                <a:latin typeface="Consolas" pitchFamily="49" charset="0"/>
                <a:cs typeface="Consolas" pitchFamily="49" charset="0"/>
              </a:rPr>
              <a:t>Employee</a:t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VALUES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dirty="0">
                <a:solidFill>
                  <a:srgbClr val="800080"/>
                </a:solidFill>
                <a:latin typeface="Consolas" pitchFamily="49" charset="0"/>
                <a:cs typeface="Consolas" pitchFamily="49" charset="0"/>
              </a:rPr>
              <a:t>'43212'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dirty="0">
                <a:solidFill>
                  <a:srgbClr val="800080"/>
                </a:solidFill>
                <a:latin typeface="Consolas" pitchFamily="49" charset="0"/>
                <a:cs typeface="Consolas" pitchFamily="49" charset="0"/>
              </a:rPr>
              <a:t>'Sue A. Burt'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, </a:t>
            </a:r>
          </a:p>
          <a:p>
            <a:pPr>
              <a:buFont typeface="Times" pitchFamily="1" charset="0"/>
              <a:buNone/>
              <a:defRPr/>
            </a:pPr>
            <a:r>
              <a:rPr lang="en-US" sz="28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			 </a:t>
            </a:r>
            <a:r>
              <a:rPr lang="en-US" sz="2400" dirty="0">
                <a:solidFill>
                  <a:srgbClr val="800080"/>
                </a:solidFill>
                <a:latin typeface="Consolas" pitchFamily="49" charset="0"/>
                <a:cs typeface="Consolas" pitchFamily="49" charset="0"/>
              </a:rPr>
              <a:t>'33 Fair St.'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dirty="0">
                <a:solidFill>
                  <a:srgbClr val="800080"/>
                </a:solidFill>
                <a:latin typeface="Consolas" pitchFamily="49" charset="0"/>
                <a:cs typeface="Consolas" pitchFamily="49" charset="0"/>
              </a:rPr>
              <a:t>'444661111’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defRPr/>
            </a:pP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DELETE FROM </a:t>
            </a:r>
            <a:r>
              <a:rPr lang="en-US" sz="2400" dirty="0">
                <a:solidFill>
                  <a:srgbClr val="800000"/>
                </a:solidFill>
                <a:latin typeface="Consolas" pitchFamily="49" charset="0"/>
                <a:cs typeface="Consolas" pitchFamily="49" charset="0"/>
              </a:rPr>
              <a:t>Employee</a:t>
            </a:r>
            <a:b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WHERE 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800080"/>
                </a:solidFill>
                <a:latin typeface="Consolas" pitchFamily="49" charset="0"/>
                <a:cs typeface="Consolas" pitchFamily="49" charset="0"/>
              </a:rPr>
              <a:t>'G. Jerry Smith'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;</a:t>
            </a:r>
            <a:br>
              <a:rPr lang="en-US" sz="2400" dirty="0">
                <a:solidFill>
                  <a:srgbClr val="800080"/>
                </a:solidFill>
                <a:latin typeface="Courier New" pitchFamily="49" charset="0"/>
              </a:rPr>
            </a:br>
            <a:endParaRPr lang="en-US" sz="2400" dirty="0">
              <a:solidFill>
                <a:srgbClr val="800080"/>
              </a:solidFill>
              <a:latin typeface="Courier New" pitchFamily="49" charset="0"/>
            </a:endParaRPr>
          </a:p>
          <a:p>
            <a:pPr lvl="1">
              <a:defRPr/>
            </a:pP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UPDATE Employee</a:t>
            </a:r>
            <a:b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SET 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Address =</a:t>
            </a: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800080"/>
                </a:solidFill>
                <a:latin typeface="Consolas" pitchFamily="49" charset="0"/>
                <a:cs typeface="Consolas" pitchFamily="49" charset="0"/>
              </a:rPr>
              <a:t>'1812 Napoleon Ave.'</a:t>
            </a:r>
            <a:br>
              <a:rPr lang="en-US" sz="2400" dirty="0">
                <a:solidFill>
                  <a:srgbClr val="80008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WHERE 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Name = </a:t>
            </a:r>
            <a:r>
              <a:rPr lang="en-US" sz="2400" dirty="0">
                <a:solidFill>
                  <a:srgbClr val="800080"/>
                </a:solidFill>
                <a:latin typeface="Consolas" pitchFamily="49" charset="0"/>
                <a:cs typeface="Consolas" pitchFamily="49" charset="0"/>
              </a:rPr>
              <a:t>'Joe E. Baker'</a:t>
            </a:r>
            <a:r>
              <a:rPr lang="en-US" sz="2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C69C141-6C57-4D5F-8E4C-DDCB393FA734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957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A003-4143-4D5B-8D53-AFB648C5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Datawarehouse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E5381-2473-4412-90D9-A53B5A00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61D7E-E00A-4381-AB8D-1A18F5051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53943"/>
            <a:ext cx="8763000" cy="4716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5B0D29-05DC-4E15-ACE1-D5100455CFE6}"/>
              </a:ext>
            </a:extLst>
          </p:cNvPr>
          <p:cNvSpPr/>
          <p:nvPr/>
        </p:nvSpPr>
        <p:spPr>
          <a:xfrm>
            <a:off x="2667000" y="5770933"/>
            <a:ext cx="4095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 warehouse framework and views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E15589E-EB11-4DD0-BDE3-0269AAD98C2B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7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C430-6777-4510-B52D-6F94D048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0"/>
            <a:ext cx="7841776" cy="967312"/>
          </a:xfrm>
        </p:spPr>
        <p:txBody>
          <a:bodyPr/>
          <a:lstStyle/>
          <a:p>
            <a:r>
              <a:rPr lang="en-US" dirty="0"/>
              <a:t>What is an Information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E44A2-8B98-487C-B008-2878496A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4D3995B-1ACD-4BC9-9BA9-ACF3E94EDCA6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839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C430-6777-4510-B52D-6F94D048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0"/>
            <a:ext cx="7841776" cy="967312"/>
          </a:xfrm>
        </p:spPr>
        <p:txBody>
          <a:bodyPr/>
          <a:lstStyle/>
          <a:p>
            <a:pPr algn="ctr"/>
            <a:r>
              <a:rPr lang="en-US" dirty="0"/>
              <a:t>Careers in Information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E44A2-8B98-487C-B008-2878496A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6C15708-90C5-4692-AEBA-B811EE239948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1996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D90E-2B95-4F0B-923E-51B0588C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Careers in Information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CF143-6C87-47C3-9CD2-88E4467A3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dirty="0"/>
              <a:t>Successful IS workers must: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Enjoy </a:t>
            </a:r>
            <a:r>
              <a:rPr lang="en-US" dirty="0"/>
              <a:t>working in a fast-paced, dynamic environment</a:t>
            </a:r>
            <a:endParaRPr lang="en-US" altLang="en-US" dirty="0"/>
          </a:p>
          <a:p>
            <a:pPr lvl="1"/>
            <a:r>
              <a:rPr lang="en-US" dirty="0"/>
              <a:t>Meet deadlines and solving unexpected challenges</a:t>
            </a:r>
          </a:p>
          <a:p>
            <a:pPr lvl="1"/>
            <a:r>
              <a:rPr lang="en-US" altLang="en-US" dirty="0"/>
              <a:t>Possess </a:t>
            </a:r>
            <a:r>
              <a:rPr lang="en-US" dirty="0"/>
              <a:t>good communication skills</a:t>
            </a:r>
          </a:p>
          <a:p>
            <a:pPr lvl="1"/>
            <a:r>
              <a:rPr lang="en-US" dirty="0"/>
              <a:t>Have solid analytical and decision-making skills</a:t>
            </a:r>
          </a:p>
          <a:p>
            <a:pPr lvl="1"/>
            <a:r>
              <a:rPr lang="en-US" dirty="0"/>
              <a:t>Develop effective team and leadership skills </a:t>
            </a:r>
          </a:p>
          <a:p>
            <a:pPr lvl="1"/>
            <a:r>
              <a:rPr lang="en-US" dirty="0"/>
              <a:t>Be adept at implementing organization change</a:t>
            </a:r>
          </a:p>
          <a:p>
            <a:pPr lvl="1"/>
            <a:r>
              <a:rPr lang="en-US" dirty="0"/>
              <a:t>Be prepared to engage in life-long learning </a:t>
            </a:r>
            <a:endParaRPr lang="en-US" altLang="en-US" dirty="0"/>
          </a:p>
          <a:p>
            <a:pPr lvl="1"/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81369-022D-4C63-9733-94780432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53ADBEF-61D1-4323-AEB0-EEADB9B5005C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410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6426-016F-41FE-9024-58DAC53B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Important Skills for IS Workers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1E016-3FC1-4BE5-A47B-A80D9F080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Mobile applications for smartphones, tablet computers, and other mobile devices</a:t>
            </a:r>
          </a:p>
          <a:p>
            <a:r>
              <a:rPr lang="en-US" altLang="en-US" sz="2400" dirty="0"/>
              <a:t>Programing and application development</a:t>
            </a:r>
          </a:p>
          <a:p>
            <a:r>
              <a:rPr lang="en-US" altLang="en-US" sz="2400" dirty="0"/>
              <a:t>Help desk and technical support</a:t>
            </a:r>
          </a:p>
          <a:p>
            <a:r>
              <a:rPr lang="en-US" altLang="en-US" sz="2400" dirty="0"/>
              <a:t>Project management</a:t>
            </a:r>
          </a:p>
          <a:p>
            <a:r>
              <a:rPr lang="en-US" altLang="en-US" sz="2400" dirty="0"/>
              <a:t>Networking</a:t>
            </a:r>
          </a:p>
          <a:p>
            <a:r>
              <a:rPr lang="en-US" altLang="en-US" sz="2400" dirty="0"/>
              <a:t>Business intelligence</a:t>
            </a:r>
          </a:p>
          <a:p>
            <a:r>
              <a:rPr lang="en-US" altLang="en-US" sz="2400" dirty="0"/>
              <a:t>Security</a:t>
            </a:r>
          </a:p>
          <a:p>
            <a:r>
              <a:rPr lang="en-US" altLang="en-US" sz="2400" dirty="0"/>
              <a:t>Web 2.0</a:t>
            </a:r>
          </a:p>
          <a:p>
            <a:r>
              <a:rPr lang="en-US" altLang="en-US" sz="2400" dirty="0"/>
              <a:t>Data 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4305-37C9-4EDB-A122-668F4B7C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652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6D68-4301-46DA-9750-EB26F733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Occupational Outlook for Selected Information Systems Positions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E1F00-3167-427B-A4D7-82E956B0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pic>
        <p:nvPicPr>
          <p:cNvPr id="5" name="Picture 2" descr="This chart shows the typical salary for IS positions in 2013 and the IS positions that BLS predicts will be among the fastest growing in the near future.&#10;Positions illustrated in the chart (listed in increasing average salary) include: help desk support specialist, system administrator, systems analyst, Web developer, programmer, and database administrator.&#10;" title="FIGURE 1.33 Occupational outlook for selected information systems positions">
            <a:extLst>
              <a:ext uri="{FF2B5EF4-FFF2-40B4-BE49-F238E27FC236}">
                <a16:creationId xmlns:a16="http://schemas.microsoft.com/office/drawing/2014/main" id="{62EC19FD-8163-46D4-856E-DF496BDF6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81113"/>
            <a:ext cx="7498719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C67FBAE-E2E8-4367-80EB-0D9DCB0979CA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809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0E27-A4BE-438C-9A13-3C46199D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Roles, Functions, and Careers in IS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DCBA3-CCAE-4B03-9D1D-E7A1B22F3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dirty="0"/>
              <a:t>In addition to technical skills, IS professionals need:</a:t>
            </a:r>
          </a:p>
          <a:p>
            <a:pPr lvl="1"/>
            <a:r>
              <a:rPr lang="en-US" altLang="en-US" sz="2800" dirty="0"/>
              <a:t>Communication: skills in written and verbal communication</a:t>
            </a:r>
          </a:p>
          <a:p>
            <a:pPr lvl="1"/>
            <a:r>
              <a:rPr lang="en-US" altLang="en-US" sz="2800" dirty="0"/>
              <a:t>Problem solving</a:t>
            </a:r>
          </a:p>
          <a:p>
            <a:pPr lvl="1"/>
            <a:r>
              <a:rPr lang="en-US" altLang="en-US" sz="2800" dirty="0"/>
              <a:t>An understanding of organizations and the way they operate</a:t>
            </a:r>
          </a:p>
          <a:p>
            <a:pPr lvl="1"/>
            <a:r>
              <a:rPr lang="en-US" altLang="en-US" sz="2800" dirty="0"/>
              <a:t>Team work: ability to work with people and in groups</a:t>
            </a:r>
          </a:p>
          <a:p>
            <a:pPr lvl="1"/>
            <a:r>
              <a:rPr lang="en-US" altLang="en-US" sz="2800" dirty="0"/>
              <a:t>Etc.</a:t>
            </a:r>
          </a:p>
          <a:p>
            <a:pPr lvl="1"/>
            <a:endParaRPr lang="en-US" alt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8CAA1-1434-406D-BE4D-9F5479E6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75CF84E-9ACD-4B2F-8976-5BA9AC9CD565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6808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B8DD7-DA3C-48D5-AE7B-8DDC7563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Primary Functions of the Information Systems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D0821-8B28-45FD-8386-F44D60E5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pic>
        <p:nvPicPr>
          <p:cNvPr id="5" name="Picture 4" descr="Each of these functions—operations, development, and support—encompasses several different IS roles." title="FIGURE 1.34 Three primary functions of the information systems organization">
            <a:extLst>
              <a:ext uri="{FF2B5EF4-FFF2-40B4-BE49-F238E27FC236}">
                <a16:creationId xmlns:a16="http://schemas.microsoft.com/office/drawing/2014/main" id="{C81AFF9C-EAEA-4BDF-9F7C-BF8508BAB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7"/>
          <a:stretch/>
        </p:blipFill>
        <p:spPr bwMode="auto">
          <a:xfrm>
            <a:off x="2286000" y="1172528"/>
            <a:ext cx="6400800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8064EA1-D8AD-40F3-9650-5F85D8F3B657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9239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D3B1-F835-412F-8563-04E17684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Typical IS Titles and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3360-E067-4A9C-A31C-BAE26EB97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Chief Information Officer (CIO) employs the IS department’s equipment and personnel to help the organization attain its goals</a:t>
            </a:r>
          </a:p>
          <a:p>
            <a:r>
              <a:rPr lang="en-US" altLang="en-US" dirty="0"/>
              <a:t>Senior IS Managers</a:t>
            </a:r>
          </a:p>
          <a:p>
            <a:pPr lvl="1"/>
            <a:r>
              <a:rPr lang="en-US" altLang="en-US" dirty="0"/>
              <a:t>IS Director</a:t>
            </a:r>
          </a:p>
          <a:p>
            <a:pPr lvl="1"/>
            <a:r>
              <a:rPr lang="en-US" altLang="en-US" dirty="0"/>
              <a:t>Vice President of Information Systems</a:t>
            </a:r>
          </a:p>
          <a:p>
            <a:pPr lvl="1"/>
            <a:r>
              <a:rPr lang="en-US" altLang="en-US" dirty="0"/>
              <a:t>Manager of Information Systems</a:t>
            </a:r>
          </a:p>
          <a:p>
            <a:pPr lvl="1"/>
            <a:r>
              <a:rPr lang="en-US" altLang="en-US" dirty="0"/>
              <a:t>Chief Technology Officer (CTO)</a:t>
            </a:r>
          </a:p>
          <a:p>
            <a:pPr lvl="1"/>
            <a:r>
              <a:rPr lang="en-US" dirty="0"/>
              <a:t>Information Management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E8963-29E2-405D-B113-24B43775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1D3CBD5-8D73-41C9-90F1-5C1765F80B3E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76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3501-762E-4BCB-9D45-ED759778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Typical IS Titles and Functions: Operations Roles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DD708-1580-4081-968C-6AB93250F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center managers are responsible for the maintenance and operation of the organization’s computing facilities</a:t>
            </a:r>
          </a:p>
          <a:p>
            <a:r>
              <a:rPr lang="en-US" dirty="0"/>
              <a:t>Operations group includes:</a:t>
            </a:r>
          </a:p>
          <a:p>
            <a:pPr lvl="1"/>
            <a:r>
              <a:rPr lang="en-US" dirty="0"/>
              <a:t>Operations Manager</a:t>
            </a:r>
          </a:p>
          <a:p>
            <a:pPr lvl="1"/>
            <a:r>
              <a:rPr lang="en-US" dirty="0"/>
              <a:t>System Operators</a:t>
            </a:r>
          </a:p>
          <a:p>
            <a:pPr lvl="1"/>
            <a:r>
              <a:rPr lang="en-US" dirty="0"/>
              <a:t>Information System Security Analysts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0431B-C0D3-450C-8441-3F5EB1A4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0CF31E-BF22-4B26-9CEE-81EAAE28F19D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80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5AF4-A581-40B8-A780-DC63B287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Typical IS Titles and Functions: Development Roles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20687-F210-42AF-B4ED-2163BB35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development group implements the new information systems required to support the organization’s existing and future business</a:t>
            </a:r>
          </a:p>
          <a:p>
            <a:r>
              <a:rPr lang="en-US" dirty="0"/>
              <a:t>The development group includes: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IS Project Manager</a:t>
            </a:r>
          </a:p>
          <a:p>
            <a:pPr lvl="1"/>
            <a:r>
              <a:rPr lang="en-US" dirty="0"/>
              <a:t>Systems Analyst, Business Analyst (BA)</a:t>
            </a:r>
          </a:p>
          <a:p>
            <a:pPr lvl="1"/>
            <a:r>
              <a:rPr lang="en-US" dirty="0"/>
              <a:t>Database designer, Web designer</a:t>
            </a:r>
          </a:p>
          <a:p>
            <a:pPr lvl="1"/>
            <a:r>
              <a:rPr lang="en-US" dirty="0"/>
              <a:t>Programmers</a:t>
            </a:r>
          </a:p>
          <a:p>
            <a:pPr lvl="1"/>
            <a:r>
              <a:rPr lang="en-US" dirty="0"/>
              <a:t>Web developers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016C6-657F-4C20-B241-CD7795E8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AA9CE5D-C29F-44DA-9DA4-25AFB38885BA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3094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0A3F-285A-4DFF-989E-4194CABF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Typical IS Titles and Functions: Support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7BC85-01CA-408B-90E3-019EF725D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customer service for the employees, customers, and business partners</a:t>
            </a:r>
          </a:p>
          <a:p>
            <a:pPr lvl="1"/>
            <a:endParaRPr lang="en-US" dirty="0"/>
          </a:p>
          <a:p>
            <a:r>
              <a:rPr lang="en-US" dirty="0"/>
              <a:t>The support group includes:</a:t>
            </a:r>
          </a:p>
          <a:p>
            <a:pPr lvl="1"/>
            <a:r>
              <a:rPr lang="en-US" dirty="0"/>
              <a:t>Database Administrators (DBAs) </a:t>
            </a:r>
          </a:p>
          <a:p>
            <a:pPr lvl="1"/>
            <a:r>
              <a:rPr lang="en-US" dirty="0"/>
              <a:t>Help Desk Support Specialists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34082-F833-42E9-A885-A4AF100E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DE8974C-062F-453F-829C-1EFBB113D49E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an information system?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28600" y="1356808"/>
            <a:ext cx="8763000" cy="474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201738" indent="-287338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400" dirty="0"/>
              <a:t>A set of interrelated </a:t>
            </a:r>
            <a:r>
              <a:rPr lang="en-US" sz="3400" b="1" i="1" dirty="0">
                <a:solidFill>
                  <a:schemeClr val="accent4">
                    <a:lumMod val="75000"/>
                  </a:schemeClr>
                </a:solidFill>
              </a:rPr>
              <a:t>components</a:t>
            </a:r>
            <a:r>
              <a:rPr lang="en-US" sz="3400" dirty="0"/>
              <a:t> that</a:t>
            </a:r>
          </a:p>
          <a:p>
            <a:pPr marL="0" indent="0">
              <a:buNone/>
            </a:pPr>
            <a:endParaRPr lang="en-US" sz="1000" i="1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sz="3400" i="1" dirty="0">
                <a:solidFill>
                  <a:srgbClr val="008000"/>
                </a:solidFill>
              </a:rPr>
              <a:t>collect/retrieve, process, store and distribute</a:t>
            </a:r>
            <a:r>
              <a:rPr lang="en-US" sz="3400" dirty="0"/>
              <a:t> </a:t>
            </a:r>
            <a:r>
              <a:rPr lang="en-US" sz="3400" b="1" i="1" dirty="0">
                <a:solidFill>
                  <a:srgbClr val="3366FF"/>
                </a:solidFill>
              </a:rPr>
              <a:t>information</a:t>
            </a:r>
            <a:r>
              <a:rPr lang="en-US" sz="3400" dirty="0"/>
              <a:t>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3400" dirty="0"/>
              <a:t>to </a:t>
            </a:r>
            <a:r>
              <a:rPr lang="en-US" sz="3400" i="1" dirty="0">
                <a:solidFill>
                  <a:schemeClr val="accent6">
                    <a:lumMod val="75000"/>
                  </a:schemeClr>
                </a:solidFill>
              </a:rPr>
              <a:t>support decision making and control </a:t>
            </a:r>
            <a:r>
              <a:rPr lang="en-US" sz="3400" dirty="0"/>
              <a:t>in an organization</a:t>
            </a:r>
          </a:p>
          <a:p>
            <a:endParaRPr lang="en-US" dirty="0"/>
          </a:p>
          <a:p>
            <a:pPr lvl="1"/>
            <a:endParaRPr lang="en-US" sz="3200" dirty="0"/>
          </a:p>
        </p:txBody>
      </p:sp>
      <p:pic>
        <p:nvPicPr>
          <p:cNvPr id="3" name="Picture 2" descr="ibm_info_mgm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3840162"/>
            <a:ext cx="4699000" cy="2819400"/>
          </a:xfrm>
          <a:prstGeom prst="rect">
            <a:avLst/>
          </a:prstGeom>
        </p:spPr>
      </p:pic>
      <p:sp>
        <p:nvSpPr>
          <p:cNvPr id="9" name="Text Placeholder 7"/>
          <p:cNvSpPr txBox="1">
            <a:spLocks/>
          </p:cNvSpPr>
          <p:nvPr/>
        </p:nvSpPr>
        <p:spPr bwMode="auto">
          <a:xfrm>
            <a:off x="2761343" y="6102823"/>
            <a:ext cx="1600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941D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1461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941D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7941D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Arial"/>
                <a:ea typeface="MS PGothic" charset="0"/>
                <a:cs typeface="Arial"/>
              </a:rPr>
              <a:t>From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  <a:latin typeface="Arial"/>
                <a:ea typeface="MS PGothic" charset="0"/>
                <a:cs typeface="Arial"/>
              </a:rPr>
              <a:t>ibmims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Arial"/>
              <a:ea typeface="MS PGothic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NMCNTT- FIT - HCMUS </a:t>
            </a:r>
          </a:p>
        </p:txBody>
      </p:sp>
    </p:spTree>
    <p:extLst>
      <p:ext uri="{BB962C8B-B14F-4D97-AF65-F5344CB8AC3E}">
        <p14:creationId xmlns:p14="http://schemas.microsoft.com/office/powerpoint/2010/main" val="502187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B54B-DE64-4F65-9F05-E35380A57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Careers in Technology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ED57B-8B98-4171-B692-0E460BD3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Consulting opportunities</a:t>
            </a:r>
          </a:p>
          <a:p>
            <a:r>
              <a:rPr lang="en-US" dirty="0"/>
              <a:t>Computer training</a:t>
            </a:r>
          </a:p>
          <a:p>
            <a:r>
              <a:rPr lang="en-US" dirty="0"/>
              <a:t>Computer and computer-equipment sales</a:t>
            </a:r>
          </a:p>
          <a:p>
            <a:r>
              <a:rPr lang="en-US" dirty="0"/>
              <a:t>Computer repair and maintenance</a:t>
            </a:r>
          </a:p>
          <a:p>
            <a:r>
              <a:rPr lang="en-US" altLang="en-US" dirty="0"/>
              <a:t>Many other related careers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20C4A-71E0-4ECE-A27E-C245DEFC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4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C430-6777-4510-B52D-6F94D048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0"/>
            <a:ext cx="7841776" cy="967312"/>
          </a:xfrm>
        </p:spPr>
        <p:txBody>
          <a:bodyPr/>
          <a:lstStyle/>
          <a:p>
            <a:pPr algn="ctr"/>
            <a:r>
              <a:rPr lang="en-US" dirty="0"/>
              <a:t>Information Systems Majors – IS Department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E44A2-8B98-487C-B008-2878496A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5F4FCFB-DD8B-49F0-8F59-92250D666C63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NMCNTT- FIT - HCMUS 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765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Bộ</a:t>
            </a:r>
            <a:r>
              <a:rPr lang="en-US" b="1" dirty="0"/>
              <a:t> </a:t>
            </a:r>
            <a:r>
              <a:rPr lang="en-US" b="1" dirty="0" err="1"/>
              <a:t>Môn</a:t>
            </a:r>
            <a:r>
              <a:rPr lang="en-US" b="1" dirty="0"/>
              <a:t> HTTT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356808"/>
            <a:ext cx="8229600" cy="474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201738" indent="-287338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Room I84 – Phone </a:t>
            </a:r>
            <a:r>
              <a:rPr lang="is-IS" dirty="0"/>
              <a:t>38354266 (804)</a:t>
            </a:r>
            <a:endParaRPr lang="en-US" dirty="0"/>
          </a:p>
          <a:p>
            <a:r>
              <a:rPr lang="en-US" dirty="0"/>
              <a:t>Head: Dr. Pham Nguyen </a:t>
            </a:r>
            <a:r>
              <a:rPr lang="en-US" dirty="0" err="1"/>
              <a:t>Cuong</a:t>
            </a:r>
            <a:endParaRPr lang="en-US" dirty="0"/>
          </a:p>
          <a:p>
            <a:r>
              <a:rPr lang="en-US" dirty="0"/>
              <a:t>Vice head: Dr. Nguyen Tran Minh Thu</a:t>
            </a:r>
          </a:p>
          <a:p>
            <a:endParaRPr lang="en-US" dirty="0"/>
          </a:p>
        </p:txBody>
      </p:sp>
      <p:pic>
        <p:nvPicPr>
          <p:cNvPr id="3" name="Picture 2" descr="Screen Shot 2016-03-21 at 22.28.3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52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2123592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Educational objectives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356808"/>
            <a:ext cx="8229600" cy="474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3550" indent="-4635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"/>
              <a:defRPr sz="32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860425" indent="-4032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"/>
              <a:defRPr sz="28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2pPr>
            <a:lvl3pPr marL="1201738" indent="-287338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 2" panose="05020102010507070707" pitchFamily="18" charset="2"/>
              <a:buChar char=""/>
              <a:defRPr sz="24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3pPr>
            <a:lvl4pPr marL="1597025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F75BD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2060575" indent="-2317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Be able to </a:t>
            </a:r>
            <a:r>
              <a:rPr lang="en-US" sz="2800" b="1" i="1" dirty="0"/>
              <a:t>analyze, evaluate, design, implement and operate</a:t>
            </a:r>
            <a:r>
              <a:rPr lang="en-US" sz="2800" dirty="0"/>
              <a:t> projects of information system </a:t>
            </a:r>
            <a:endParaRPr lang="en-US" sz="2800" i="1" dirty="0"/>
          </a:p>
          <a:p>
            <a:r>
              <a:rPr lang="en-US" sz="2800" dirty="0"/>
              <a:t>Be able to </a:t>
            </a:r>
            <a:r>
              <a:rPr lang="en-US" sz="2800" b="1" i="1" dirty="0"/>
              <a:t>utilize and self-study </a:t>
            </a:r>
            <a:r>
              <a:rPr lang="en-US" sz="2800" dirty="0"/>
              <a:t>Information System development tools</a:t>
            </a:r>
            <a:r>
              <a:rPr lang="en-US" sz="2800" i="1" dirty="0"/>
              <a:t> (analysis and design, software development via network / distributed / mobile environment)</a:t>
            </a:r>
          </a:p>
          <a:p>
            <a:r>
              <a:rPr lang="en-US" sz="2800" dirty="0"/>
              <a:t>Have </a:t>
            </a:r>
            <a:r>
              <a:rPr lang="en-US" sz="2800" b="1" i="1" dirty="0"/>
              <a:t>self-development skills, do research</a:t>
            </a:r>
            <a:r>
              <a:rPr lang="en-US" sz="2800" dirty="0"/>
              <a:t> of technologies, methodologies, new processes in Information System area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2073862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an Information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FBD4-685F-4017-A7F9-731B05CDDEB4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5" name="Picture 2" descr="http://4.bp.blogspot.com/-Ag_UhQFDKjY/TfFYG_aF-AI/AAAAAAAABAY/xkvjPq3D70g/s1600/question-mark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800350"/>
            <a:ext cx="32956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1676400" y="1143000"/>
            <a:ext cx="5186362" cy="1800225"/>
          </a:xfrm>
          <a:prstGeom prst="cloudCallout">
            <a:avLst>
              <a:gd name="adj1" fmla="val -31540"/>
              <a:gd name="adj2" fmla="val 70693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/>
              <a:t>What do we need to build an information system?</a:t>
            </a:r>
          </a:p>
        </p:txBody>
      </p:sp>
      <p:sp>
        <p:nvSpPr>
          <p:cNvPr id="9" name="Explosion 1 8"/>
          <p:cNvSpPr/>
          <p:nvPr/>
        </p:nvSpPr>
        <p:spPr>
          <a:xfrm>
            <a:off x="2743200" y="3124200"/>
            <a:ext cx="6096000" cy="335280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chemeClr val="tx1"/>
                </a:solidFill>
              </a:rPr>
              <a:t>Identify the content of IS</a:t>
            </a:r>
          </a:p>
          <a:p>
            <a:pPr marL="285750" indent="-285750"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chemeClr val="tx1"/>
                </a:solidFill>
              </a:rPr>
              <a:t>Design IS and database</a:t>
            </a:r>
          </a:p>
          <a:p>
            <a:pPr marL="285750" indent="-285750"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chemeClr val="tx1"/>
                </a:solidFill>
              </a:rPr>
              <a:t>Store database</a:t>
            </a:r>
          </a:p>
          <a:p>
            <a:pPr marL="285750" indent="-285750">
              <a:buFont typeface="Wingdings" pitchFamily="2" charset="2"/>
              <a:buChar char="q"/>
              <a:defRPr/>
            </a:pPr>
            <a:r>
              <a:rPr lang="en-US" sz="2000" b="1" dirty="0">
                <a:solidFill>
                  <a:schemeClr val="tx1"/>
                </a:solidFill>
              </a:rPr>
              <a:t>Building &amp; Exploiting 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Calibri" pitchFamily="34" charset="0"/>
              </a:rPr>
              <a:t>NMCNTT - FIT - HCMUS </a:t>
            </a:r>
          </a:p>
        </p:txBody>
      </p:sp>
    </p:spTree>
    <p:extLst>
      <p:ext uri="{BB962C8B-B14F-4D97-AF65-F5344CB8AC3E}">
        <p14:creationId xmlns:p14="http://schemas.microsoft.com/office/powerpoint/2010/main" val="5476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2180E01D-6274-471F-88C3-F8D15D2C8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-19050"/>
            <a:ext cx="8355013" cy="1325563"/>
          </a:xfrm>
        </p:spPr>
        <p:txBody>
          <a:bodyPr/>
          <a:lstStyle/>
          <a:p>
            <a:r>
              <a:rPr lang="en-US" altLang="en-US" sz="2800" dirty="0"/>
              <a:t>Systems Development Life Cycle (SDLC)</a:t>
            </a:r>
          </a:p>
        </p:txBody>
      </p:sp>
      <p:pic>
        <p:nvPicPr>
          <p:cNvPr id="29701" name="Picture 8" descr="Screen Clipping">
            <a:extLst>
              <a:ext uri="{FF2B5EF4-FFF2-40B4-BE49-F238E27FC236}">
                <a16:creationId xmlns:a16="http://schemas.microsoft.com/office/drawing/2014/main" id="{0CAD2D3E-E055-4D28-A8DF-96469B8F5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1" r="13960"/>
          <a:stretch>
            <a:fillRect/>
          </a:stretch>
        </p:blipFill>
        <p:spPr bwMode="auto">
          <a:xfrm>
            <a:off x="2362200" y="1219200"/>
            <a:ext cx="6191250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0D9F85-DA07-4188-8B83-3500E6F5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110288"/>
            <a:ext cx="2133600" cy="365125"/>
          </a:xfrm>
        </p:spPr>
        <p:txBody>
          <a:bodyPr/>
          <a:lstStyle/>
          <a:p>
            <a:fld id="{6F01FBD4-685F-4017-A7F9-731B05CDDEB4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52FF76D-25EE-4539-8F75-97ADE293FCA4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 - FIT - HCMUS 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8D7D279C-7A27-41AE-98AF-77EE56B1C1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738" y="0"/>
            <a:ext cx="7935912" cy="1325563"/>
          </a:xfrm>
        </p:spPr>
        <p:txBody>
          <a:bodyPr/>
          <a:lstStyle/>
          <a:p>
            <a:r>
              <a:rPr lang="en-US" altLang="en-US"/>
              <a:t>The Database Life Cycle (DBLC)</a:t>
            </a:r>
          </a:p>
        </p:txBody>
      </p:sp>
      <p:pic>
        <p:nvPicPr>
          <p:cNvPr id="30724" name="Picture 7">
            <a:extLst>
              <a:ext uri="{FF2B5EF4-FFF2-40B4-BE49-F238E27FC236}">
                <a16:creationId xmlns:a16="http://schemas.microsoft.com/office/drawing/2014/main" id="{5375B111-D45A-458A-918A-29A01B4F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5665788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70ABC9-B516-4A4D-B000-0BA6BB5F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110288"/>
            <a:ext cx="2133600" cy="365125"/>
          </a:xfrm>
        </p:spPr>
        <p:txBody>
          <a:bodyPr/>
          <a:lstStyle/>
          <a:p>
            <a:fld id="{6F01FBD4-685F-4017-A7F9-731B05CDDEB4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7239667-A4B1-4983-BA5E-53F0C8E91F91}"/>
              </a:ext>
            </a:extLst>
          </p:cNvPr>
          <p:cNvSpPr txBox="1">
            <a:spLocks/>
          </p:cNvSpPr>
          <p:nvPr/>
        </p:nvSpPr>
        <p:spPr>
          <a:xfrm>
            <a:off x="76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i="1" kern="120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>
                <a:latin typeface="Calibri" pitchFamily="34" charset="0"/>
              </a:rPr>
              <a:t>NMCNTT - FIT - HCMUS 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133A-60FF-4EF5-B806-3BD8426B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84C2B-6D0F-4D88-A460-1D7C231EA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cở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ngành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BAA73-97DC-4E21-8638-7BB97385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1B2D13-6F1A-4420-AF06-7273E1534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90686"/>
              </p:ext>
            </p:extLst>
          </p:nvPr>
        </p:nvGraphicFramePr>
        <p:xfrm>
          <a:off x="1554021" y="2057400"/>
          <a:ext cx="6523179" cy="380999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732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8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24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FF"/>
                          </a:solidFill>
                        </a:rPr>
                        <a:t>Mã môn học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00FF"/>
                          </a:solidFill>
                        </a:rPr>
                        <a:t>Tên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FF"/>
                          </a:solidFill>
                        </a:rPr>
                        <a:t>môn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FF"/>
                          </a:solidFill>
                        </a:rPr>
                        <a:t>học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CSC10006</a:t>
                      </a:r>
                      <a:endParaRPr lang="en-US" dirty="0"/>
                    </a:p>
                  </a:txBody>
                  <a:tcPr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vi-VN" dirty="0"/>
                        <a:t>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sở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 anchor="ctr">
                    <a:solidFill>
                      <a:srgbClr val="FFFF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428695"/>
                  </a:ext>
                </a:extLst>
              </a:tr>
              <a:tr h="852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CSC12001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</a:t>
                      </a:r>
                      <a:r>
                        <a:rPr lang="en-US" dirty="0" err="1"/>
                        <a:t>toàn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và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bảo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mật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dữ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liệu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trong</a:t>
                      </a:r>
                      <a:r>
                        <a:rPr lang="en-US" baseline="0" dirty="0"/>
                        <a:t> HTTT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CSC12002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Cơ</a:t>
                      </a:r>
                      <a:r>
                        <a:rPr lang="pt-BR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sở dữ liệu nâng cao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CSC12003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Hệ quản trị cơ sở dữ liệu 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CSC12004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Phân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tích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thiết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kế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HTTT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0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CSC12005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Phát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triển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ứng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HTTT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hiện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đại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0831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133A-60FF-4EF5-B806-3BD8426B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84C2B-6D0F-4D88-A460-1D7C231EA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ngành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BAA73-97DC-4E21-8638-7BB97385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D793CE-BD76-41E1-8673-F4499E642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296168"/>
              </p:ext>
            </p:extLst>
          </p:nvPr>
        </p:nvGraphicFramePr>
        <p:xfrm>
          <a:off x="1676400" y="1752600"/>
          <a:ext cx="6591301" cy="4145967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896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9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20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STT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FF"/>
                          </a:solidFill>
                        </a:rPr>
                        <a:t>Mã môn học 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FF"/>
                          </a:solidFill>
                        </a:rPr>
                        <a:t>Tên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</a:rPr>
                        <a:t>môn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FF"/>
                          </a:solidFill>
                        </a:rPr>
                        <a:t>học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 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3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CSC12109</a:t>
                      </a:r>
                      <a:endParaRPr lang="en-US" sz="1600" dirty="0"/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Hệ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thống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thông</a:t>
                      </a:r>
                      <a:r>
                        <a:rPr lang="en-US" sz="1600" dirty="0"/>
                        <a:t> tin </a:t>
                      </a:r>
                      <a:r>
                        <a:rPr lang="en-US" sz="1600" dirty="0" err="1"/>
                        <a:t>doanh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nghiệp</a:t>
                      </a:r>
                      <a:endParaRPr lang="en-US" sz="16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701341654"/>
                  </a:ext>
                </a:extLst>
              </a:tr>
              <a:tr h="3773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CSC12107</a:t>
                      </a:r>
                      <a:endParaRPr lang="en-US" sz="1600" dirty="0"/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HTTT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phục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vụ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trí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tuệ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kinh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doanh</a:t>
                      </a:r>
                      <a:endParaRPr lang="en-US" sz="16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3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CSC12102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Chuyên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đề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chọn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lọc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HTTT</a:t>
                      </a:r>
                      <a:endParaRPr lang="en-US" sz="16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3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 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CSC12105</a:t>
                      </a:r>
                      <a:endParaRPr lang="en-US" sz="1600" dirty="0"/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Thương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mại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điện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tử</a:t>
                      </a:r>
                      <a:endParaRPr lang="hr-HR" sz="16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3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CSC12106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Tương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tác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người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máy</a:t>
                      </a:r>
                      <a:endParaRPr lang="en-US" sz="16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37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</a:t>
                      </a:r>
                      <a:endParaRPr lang="en-US" sz="1600" dirty="0"/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CSC12108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Ứng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dụng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phân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tán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3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CSC10108</a:t>
                      </a:r>
                      <a:endParaRPr lang="en-US" sz="1600" dirty="0"/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Trực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hóa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dữ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liệu</a:t>
                      </a:r>
                      <a:endParaRPr lang="en-US" sz="16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3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CSC12103</a:t>
                      </a:r>
                      <a:endParaRPr lang="en-US" sz="1600" dirty="0"/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Chuyên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đề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Hệ</a:t>
                      </a:r>
                      <a:r>
                        <a:rPr lang="en-US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QTCSDL NC</a:t>
                      </a:r>
                      <a:endParaRPr lang="hr-HR" sz="16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3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CSC12110</a:t>
                      </a:r>
                      <a:endParaRPr lang="en-US" sz="1600" dirty="0"/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Ứng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dụng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phân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tích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dữ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liệu</a:t>
                      </a:r>
                      <a:endParaRPr lang="hr-HR" sz="16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3965012512"/>
                  </a:ext>
                </a:extLst>
              </a:tr>
              <a:tr h="3773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CSC12111</a:t>
                      </a:r>
                      <a:endParaRPr lang="en-US" sz="1600" dirty="0"/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Quản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trị</a:t>
                      </a:r>
                      <a:r>
                        <a:rPr lang="en-US" sz="1600" dirty="0"/>
                        <a:t> CSDL </a:t>
                      </a:r>
                      <a:r>
                        <a:rPr lang="en-US" sz="1600" dirty="0" err="1"/>
                        <a:t>hiện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đại</a:t>
                      </a:r>
                      <a:endParaRPr lang="hr-HR" sz="1600" dirty="0"/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216916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8073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133A-60FF-4EF5-B806-3BD8426B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84C2B-6D0F-4D88-A460-1D7C231EA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5992"/>
            <a:ext cx="8229600" cy="4746015"/>
          </a:xfrm>
        </p:spPr>
        <p:txBody>
          <a:bodyPr/>
          <a:lstStyle/>
          <a:p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BAA73-97DC-4E21-8638-7BB97385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50D14C-26DA-4799-AD58-84EC6CA10F9C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B947D2F1-A084-452A-8642-33DA7E26B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2460625"/>
            <a:ext cx="3082925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4B96DB4C-1D72-4713-8AC7-BF4735A40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3962400"/>
            <a:ext cx="993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FFFF99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rgbClr val="FFFF99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9256C52C-C28D-457C-9B3A-A38E600EB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2492375"/>
            <a:ext cx="3144837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9675F985-9998-46DC-B10C-6D01985A1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3" y="2497138"/>
            <a:ext cx="2833687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A88A299B-C1C0-41AE-97D5-50E3E9C99CA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6550" y="1682750"/>
            <a:ext cx="8426450" cy="209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FFFF99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rgbClr val="FFFF99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010F59AF-8EE8-4DB8-B5DA-D4C1FC4152A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179763" y="1682750"/>
            <a:ext cx="3144837" cy="80645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2D2DB9">
                  <a:alpha val="70000"/>
                </a:srgbClr>
              </a:gs>
              <a:gs pos="100000">
                <a:srgbClr val="2D2DB9">
                  <a:lumMod val="75000"/>
                  <a:alpha val="90000"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Thiết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kế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hệ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thống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 Ref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42E90A36-C154-4025-BF00-7F2719900C9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375400" y="1692275"/>
            <a:ext cx="2844800" cy="784225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FF9933">
                  <a:alpha val="70000"/>
                </a:srgbClr>
              </a:gs>
              <a:gs pos="100000">
                <a:srgbClr val="D2761A">
                  <a:alpha val="89998"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FFFF99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rgbClr val="FFFF99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Verdana Ref" pitchFamily="34" charset="0"/>
              </a:rPr>
              <a:t>Cài đặt và </a:t>
            </a:r>
          </a:p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Verdana Ref" pitchFamily="34" charset="0"/>
              </a:rPr>
              <a:t>khai thác hệ thống</a:t>
            </a: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65C287F8-71EC-4FEE-9138-A9457B2E2FA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6200" y="1676400"/>
            <a:ext cx="3052763" cy="804863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2D2DB9">
                  <a:alpha val="70000"/>
                </a:srgbClr>
              </a:gs>
              <a:gs pos="100000">
                <a:srgbClr val="2D2DB9">
                  <a:lumMod val="75000"/>
                  <a:alpha val="90000"/>
                </a:srgb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Phân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tích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hệ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Ref" pitchFamily="34" charset="0"/>
                <a:ea typeface="MS PGothic" panose="020B0600070205080204" pitchFamily="34" charset="-128"/>
                <a:cs typeface="+mn-cs"/>
              </a:rPr>
              <a:t>thống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 Ref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86B59CD6-8BD5-455B-9133-601399988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0" y="2357438"/>
            <a:ext cx="1692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FFFF99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rgbClr val="FFFF99"/>
                </a:solidFill>
                <a:latin typeface="Cambria" panose="02040503050406030204" pitchFamily="18" charset="0"/>
                <a:ea typeface="MS PGothic" panose="020B0600070205080204" pitchFamily="34" charset="-128"/>
                <a:cs typeface="Cambria" panose="020405030504060302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Database </a:t>
            </a: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82EEA09C-B102-4B86-93CD-564BADA80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64"/>
          <a:stretch>
            <a:fillRect/>
          </a:stretch>
        </p:blipFill>
        <p:spPr bwMode="auto">
          <a:xfrm>
            <a:off x="152400" y="4730750"/>
            <a:ext cx="9053513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57D4768-88EC-467F-B070-79CE4861A137}"/>
              </a:ext>
            </a:extLst>
          </p:cNvPr>
          <p:cNvSpPr/>
          <p:nvPr/>
        </p:nvSpPr>
        <p:spPr>
          <a:xfrm>
            <a:off x="7370763" y="6026150"/>
            <a:ext cx="2001837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 Machine Learning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336078"/>
      </p:ext>
    </p:extLst>
  </p:cSld>
  <p:clrMapOvr>
    <a:masterClrMapping/>
  </p:clrMapOvr>
</p:sld>
</file>

<file path=ppt/theme/theme1.xml><?xml version="1.0" encoding="utf-8"?>
<a:theme xmlns:a="http://schemas.openxmlformats.org/drawingml/2006/main" name="CNT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NTT_Template" id="{C43FFA48-6B5D-44B3-AA7A-6EB35F183307}" vid="{DFF3375F-D2AB-4F4E-A2CE-16564D6697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CNTT_Template</Template>
  <TotalTime>5006</TotalTime>
  <Words>3978</Words>
  <Application>Microsoft Office PowerPoint</Application>
  <PresentationFormat>On-screen Show (4:3)</PresentationFormat>
  <Paragraphs>758</Paragraphs>
  <Slides>104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6" baseType="lpstr">
      <vt:lpstr>Arial</vt:lpstr>
      <vt:lpstr>Calibri</vt:lpstr>
      <vt:lpstr>Consolas</vt:lpstr>
      <vt:lpstr>Courier New</vt:lpstr>
      <vt:lpstr>MinionPro-Regular</vt:lpstr>
      <vt:lpstr>Tahoma</vt:lpstr>
      <vt:lpstr>Times</vt:lpstr>
      <vt:lpstr>Times New Roman</vt:lpstr>
      <vt:lpstr>Verdana Ref</vt:lpstr>
      <vt:lpstr>Wingdings</vt:lpstr>
      <vt:lpstr>Wingdings 2</vt:lpstr>
      <vt:lpstr>CNTT_Template</vt:lpstr>
      <vt:lpstr>PowerPoint Presentation</vt:lpstr>
      <vt:lpstr>Learning Objective</vt:lpstr>
      <vt:lpstr>Content</vt:lpstr>
      <vt:lpstr>Why Learn About Information System?</vt:lpstr>
      <vt:lpstr>Why Learn About IS?</vt:lpstr>
      <vt:lpstr>Why Learn About IS?</vt:lpstr>
      <vt:lpstr>Why Learn About IS?</vt:lpstr>
      <vt:lpstr>What is an Information System?</vt:lpstr>
      <vt:lpstr>What is an information system?</vt:lpstr>
      <vt:lpstr>What is an information system?</vt:lpstr>
      <vt:lpstr>What is an Information System?</vt:lpstr>
      <vt:lpstr>Components of an IS</vt:lpstr>
      <vt:lpstr>Input, Processing, Output, Feedback</vt:lpstr>
      <vt:lpstr>Type of Information Systems</vt:lpstr>
      <vt:lpstr>Type of Information Systems</vt:lpstr>
      <vt:lpstr>Type of Information Systems</vt:lpstr>
      <vt:lpstr>Concepts of Information System </vt:lpstr>
      <vt:lpstr>Data, Information, and Knowledge</vt:lpstr>
      <vt:lpstr>Data and Information</vt:lpstr>
      <vt:lpstr>Process of Transforming Data into Information</vt:lpstr>
      <vt:lpstr>Information vs. data </vt:lpstr>
      <vt:lpstr>Characteristics of Valuable Information</vt:lpstr>
      <vt:lpstr>Characteristics of Valuable Information</vt:lpstr>
      <vt:lpstr>Characteristics of Valuable Information (cont’d.)</vt:lpstr>
      <vt:lpstr>Data, Information, Knowledge</vt:lpstr>
      <vt:lpstr>Data, Information, Knowledge</vt:lpstr>
      <vt:lpstr>What is a business process?</vt:lpstr>
      <vt:lpstr>Example of a business process</vt:lpstr>
      <vt:lpstr>Information system development process</vt:lpstr>
      <vt:lpstr>Information system development tools</vt:lpstr>
      <vt:lpstr>Computer-Based Information System (CBIS)</vt:lpstr>
      <vt:lpstr>Computer-Based Information Systems (CBIS)</vt:lpstr>
      <vt:lpstr>Computer-Based Information Systems (CBIS)</vt:lpstr>
      <vt:lpstr>Components of a CBIS</vt:lpstr>
      <vt:lpstr>Components of a CBIS</vt:lpstr>
      <vt:lpstr>CBIS: Hardware, Software, and Databases</vt:lpstr>
      <vt:lpstr>CBIS: Telecommunications, Networks, and the Internet</vt:lpstr>
      <vt:lpstr>CBIS: Cloud-Computing and the Web</vt:lpstr>
      <vt:lpstr>CBIS: Intranets and Extranets</vt:lpstr>
      <vt:lpstr>CBIS: People and Procedures</vt:lpstr>
      <vt:lpstr>Business Information System (BIS)</vt:lpstr>
      <vt:lpstr>Definition</vt:lpstr>
      <vt:lpstr>Why BIS important?</vt:lpstr>
      <vt:lpstr>Why BIS important?</vt:lpstr>
      <vt:lpstr>Trends</vt:lpstr>
      <vt:lpstr>Major branches of BIS</vt:lpstr>
      <vt:lpstr>Major branches of BIS</vt:lpstr>
      <vt:lpstr>Electronic and Mobile Commerce</vt:lpstr>
      <vt:lpstr>Mobile Commerce, E-commerce, and Electronic Business</vt:lpstr>
      <vt:lpstr>Electronic Commerce</vt:lpstr>
      <vt:lpstr>Electronic Business (E-business)</vt:lpstr>
      <vt:lpstr>Enterprise Systems- Transaction Processing Systems</vt:lpstr>
      <vt:lpstr>Integrated Transaction Processing System</vt:lpstr>
      <vt:lpstr>Enterprise Systems- Enterprise Resource Planning</vt:lpstr>
      <vt:lpstr>ERP II System</vt:lpstr>
      <vt:lpstr>Information and Decision Support Systems</vt:lpstr>
      <vt:lpstr>Management Information System</vt:lpstr>
      <vt:lpstr>PowerPoint Presentation</vt:lpstr>
      <vt:lpstr>Decision Support System (DSS)</vt:lpstr>
      <vt:lpstr>Essential DSS Elements</vt:lpstr>
      <vt:lpstr>Knowledge Management</vt:lpstr>
      <vt:lpstr>Knowledge Management Process</vt:lpstr>
      <vt:lpstr>Artificial Intelligence (AI) </vt:lpstr>
      <vt:lpstr>Major Branches of Artificial Intelligence</vt:lpstr>
      <vt:lpstr>Artificial Intelligence Subfields</vt:lpstr>
      <vt:lpstr>Expert Systems and Virtual Reality</vt:lpstr>
      <vt:lpstr>Database Fundamentals</vt:lpstr>
      <vt:lpstr>Data Life Cycle</vt:lpstr>
      <vt:lpstr>Database Approach</vt:lpstr>
      <vt:lpstr>Data Hierarchy</vt:lpstr>
      <vt:lpstr>  Database</vt:lpstr>
      <vt:lpstr>Database Management System</vt:lpstr>
      <vt:lpstr>Conceptual layers of a database implementation</vt:lpstr>
      <vt:lpstr>Database models </vt:lpstr>
      <vt:lpstr>Evolution of Data Models</vt:lpstr>
      <vt:lpstr>Entity Relationship Model</vt:lpstr>
      <vt:lpstr>Relational database model</vt:lpstr>
      <vt:lpstr>Query Languages</vt:lpstr>
      <vt:lpstr>Datawarehouse</vt:lpstr>
      <vt:lpstr>Careers in Information Systems</vt:lpstr>
      <vt:lpstr>Careers in Information Systems</vt:lpstr>
      <vt:lpstr>Important Skills for IS Workers</vt:lpstr>
      <vt:lpstr>Occupational Outlook for Selected Information Systems Positions</vt:lpstr>
      <vt:lpstr>Roles, Functions, and Careers in IS </vt:lpstr>
      <vt:lpstr>Three Primary Functions of the Information Systems Organization</vt:lpstr>
      <vt:lpstr>Typical IS Titles and Functions</vt:lpstr>
      <vt:lpstr>Typical IS Titles and Functions: Operations Roles</vt:lpstr>
      <vt:lpstr>Typical IS Titles and Functions: Development Roles</vt:lpstr>
      <vt:lpstr>Typical IS Titles and Functions: Support</vt:lpstr>
      <vt:lpstr>IS Careers in Technology Organizations</vt:lpstr>
      <vt:lpstr>Information Systems Majors – IS Department</vt:lpstr>
      <vt:lpstr>Bộ Môn HTTT</vt:lpstr>
      <vt:lpstr>Educational objectives  </vt:lpstr>
      <vt:lpstr>Building an Information System</vt:lpstr>
      <vt:lpstr>Systems Development Life Cycle (SDLC)</vt:lpstr>
      <vt:lpstr>The Database Life Cycle (DBLC)</vt:lpstr>
      <vt:lpstr>Courses</vt:lpstr>
      <vt:lpstr>Courses</vt:lpstr>
      <vt:lpstr>Courses</vt:lpstr>
      <vt:lpstr>Courses </vt:lpstr>
      <vt:lpstr>Courses (cont.)</vt:lpstr>
      <vt:lpstr>Research Groups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tdquang</dc:creator>
  <cp:lastModifiedBy>Nguyễn Trần Minh Thư</cp:lastModifiedBy>
  <cp:revision>731</cp:revision>
  <dcterms:created xsi:type="dcterms:W3CDTF">2010-02-17T03:02:53Z</dcterms:created>
  <dcterms:modified xsi:type="dcterms:W3CDTF">2019-11-24T16:49:01Z</dcterms:modified>
</cp:coreProperties>
</file>